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79" r:id="rId2"/>
  </p:sldMasterIdLst>
  <p:notesMasterIdLst>
    <p:notesMasterId r:id="rId73"/>
  </p:notesMasterIdLst>
  <p:handoutMasterIdLst>
    <p:handoutMasterId r:id="rId74"/>
  </p:handoutMasterIdLst>
  <p:sldIdLst>
    <p:sldId id="324" r:id="rId3"/>
    <p:sldId id="377" r:id="rId4"/>
    <p:sldId id="378" r:id="rId5"/>
    <p:sldId id="379" r:id="rId6"/>
    <p:sldId id="380" r:id="rId7"/>
    <p:sldId id="381" r:id="rId8"/>
    <p:sldId id="432" r:id="rId9"/>
    <p:sldId id="383" r:id="rId10"/>
    <p:sldId id="384" r:id="rId11"/>
    <p:sldId id="440" r:id="rId12"/>
    <p:sldId id="439" r:id="rId13"/>
    <p:sldId id="417" r:id="rId14"/>
    <p:sldId id="431" r:id="rId15"/>
    <p:sldId id="387" r:id="rId16"/>
    <p:sldId id="389" r:id="rId17"/>
    <p:sldId id="418" r:id="rId18"/>
    <p:sldId id="438" r:id="rId19"/>
    <p:sldId id="391" r:id="rId20"/>
    <p:sldId id="393" r:id="rId21"/>
    <p:sldId id="395" r:id="rId22"/>
    <p:sldId id="396" r:id="rId23"/>
    <p:sldId id="398" r:id="rId24"/>
    <p:sldId id="400" r:id="rId25"/>
    <p:sldId id="401" r:id="rId26"/>
    <p:sldId id="436" r:id="rId27"/>
    <p:sldId id="437" r:id="rId28"/>
    <p:sldId id="433" r:id="rId29"/>
    <p:sldId id="420" r:id="rId30"/>
    <p:sldId id="421" r:id="rId31"/>
    <p:sldId id="423" r:id="rId32"/>
    <p:sldId id="424" r:id="rId33"/>
    <p:sldId id="426" r:id="rId34"/>
    <p:sldId id="427" r:id="rId35"/>
    <p:sldId id="434" r:id="rId36"/>
    <p:sldId id="385" r:id="rId37"/>
    <p:sldId id="325" r:id="rId38"/>
    <p:sldId id="326" r:id="rId39"/>
    <p:sldId id="435" r:id="rId40"/>
    <p:sldId id="327" r:id="rId41"/>
    <p:sldId id="330" r:id="rId42"/>
    <p:sldId id="333" r:id="rId43"/>
    <p:sldId id="335" r:id="rId44"/>
    <p:sldId id="339" r:id="rId45"/>
    <p:sldId id="341" r:id="rId46"/>
    <p:sldId id="344" r:id="rId47"/>
    <p:sldId id="345" r:id="rId48"/>
    <p:sldId id="346" r:id="rId49"/>
    <p:sldId id="347" r:id="rId50"/>
    <p:sldId id="349" r:id="rId51"/>
    <p:sldId id="350" r:id="rId52"/>
    <p:sldId id="352" r:id="rId53"/>
    <p:sldId id="354" r:id="rId54"/>
    <p:sldId id="355" r:id="rId55"/>
    <p:sldId id="356" r:id="rId56"/>
    <p:sldId id="357" r:id="rId57"/>
    <p:sldId id="358" r:id="rId58"/>
    <p:sldId id="359" r:id="rId59"/>
    <p:sldId id="360" r:id="rId60"/>
    <p:sldId id="361" r:id="rId61"/>
    <p:sldId id="362" r:id="rId62"/>
    <p:sldId id="363" r:id="rId63"/>
    <p:sldId id="365" r:id="rId64"/>
    <p:sldId id="367" r:id="rId65"/>
    <p:sldId id="368" r:id="rId66"/>
    <p:sldId id="370" r:id="rId67"/>
    <p:sldId id="371" r:id="rId68"/>
    <p:sldId id="372" r:id="rId69"/>
    <p:sldId id="373" r:id="rId70"/>
    <p:sldId id="374" r:id="rId71"/>
    <p:sldId id="375" r:id="rId7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6" clrIdx="0">
    <p:extLst/>
  </p:cmAuthor>
  <p:cmAuthor id="2" name="103_03" initials="1" lastIdx="1" clrIdx="1">
    <p:extLst>
      <p:ext uri="{19B8F6BF-5375-455C-9EA6-DF929625EA0E}">
        <p15:presenceInfo xmlns:p15="http://schemas.microsoft.com/office/powerpoint/2012/main" userId="103_03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4"/>
    <a:srgbClr val="728574"/>
    <a:srgbClr val="FDDF62"/>
    <a:srgbClr val="F2F2F2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69" d="100"/>
          <a:sy n="69" d="100"/>
        </p:scale>
        <p:origin x="1182" y="9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0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C508C-CC5F-4539-B857-10658B5980CA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6E168-50D6-4097-A48B-B0DD76DC3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441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C9EC8-2009-4890-843E-AC122F09E04A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DD2F9-49A2-419E-BD07-AF9D3DB1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90496279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507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3/30/2018</a:t>
            </a:fld>
            <a:endParaRPr lang="en-US" sz="1600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3/30/2018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장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30183834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</a:t>
            </a:r>
            <a:r>
              <a:rPr lang="ko-KR" altLang="en-US" dirty="0" smtClean="0"/>
              <a:t>부제목 스타일 편집</a:t>
            </a:r>
            <a:endParaRPr lang="ko-KR" altLang="en-US" dirty="0"/>
          </a:p>
        </p:txBody>
      </p:sp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270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7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8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655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00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smtClean="0">
                <a:solidFill>
                  <a:schemeClr val="bg1">
                    <a:lumMod val="50000"/>
                  </a:schemeClr>
                </a:solidFill>
                <a:latin typeface="HY견명조" pitchFamily="18" charset="-127"/>
                <a:ea typeface="HY견명조" pitchFamily="18" charset="-127"/>
              </a:rPr>
              <a:t>Q &amp; A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/41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764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229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570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9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0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126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2018-03-30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0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73" r:id="rId3"/>
    <p:sldLayoutId id="2147483676" r:id="rId4"/>
    <p:sldLayoutId id="2147483674" r:id="rId5"/>
    <p:sldLayoutId id="2147483664" r:id="rId6"/>
    <p:sldLayoutId id="2147483693" r:id="rId7"/>
    <p:sldLayoutId id="2147483694" r:id="rId8"/>
    <p:sldLayoutId id="2147483696" r:id="rId9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 smtClean="0"/>
              <a:pPr>
                <a:defRPr/>
              </a:pPr>
              <a:t>2018-03-30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5" r:id="rId14"/>
  </p:sldLayoutIdLst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0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안드로이드 스튜디오 화면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81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85121" y="1074475"/>
            <a:ext cx="8640000" cy="5328592"/>
          </a:xfrm>
        </p:spPr>
        <p:txBody>
          <a:bodyPr/>
          <a:lstStyle/>
          <a:p>
            <a:r>
              <a:rPr lang="ko-KR" altLang="en-US" dirty="0"/>
              <a:t>어플리케이션의 아이콘</a:t>
            </a:r>
            <a:r>
              <a:rPr lang="en-US" altLang="ko-KR" dirty="0"/>
              <a:t>, </a:t>
            </a:r>
            <a:r>
              <a:rPr lang="ko-KR" altLang="en-US" dirty="0"/>
              <a:t>라벨</a:t>
            </a:r>
            <a:r>
              <a:rPr lang="en-US" altLang="ko-KR" dirty="0"/>
              <a:t>, </a:t>
            </a:r>
            <a:r>
              <a:rPr lang="ko-KR" altLang="en-US" dirty="0"/>
              <a:t>화면 </a:t>
            </a:r>
            <a:r>
              <a:rPr lang="ko-KR" altLang="en-US" dirty="0" err="1"/>
              <a:t>스타일등를</a:t>
            </a:r>
            <a:r>
              <a:rPr lang="ko-KR" altLang="en-US" dirty="0"/>
              <a:t> 지정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구조 분석 ▶ </a:t>
            </a:r>
            <a:r>
              <a:rPr lang="en-US" altLang="ko-KR" dirty="0"/>
              <a:t>AndroidManifest.xml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1255" t="16179" r="6017" b="15716"/>
          <a:stretch/>
        </p:blipFill>
        <p:spPr>
          <a:xfrm>
            <a:off x="176227" y="1461970"/>
            <a:ext cx="7245927" cy="50836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6185828" y="2405852"/>
            <a:ext cx="2258291" cy="3602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어플리케이션 아이콘</a:t>
            </a:r>
            <a:endParaRPr lang="ko-KR" altLang="en-US" sz="1400" dirty="0"/>
          </a:p>
        </p:txBody>
      </p: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4308539" y="2585961"/>
            <a:ext cx="1877289" cy="360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186601" y="2848017"/>
            <a:ext cx="2258291" cy="3602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어플리케이션 라벨</a:t>
            </a:r>
            <a:endParaRPr lang="ko-KR" altLang="en-US" sz="1400" dirty="0"/>
          </a:p>
        </p:txBody>
      </p:sp>
      <p:cxnSp>
        <p:nvCxnSpPr>
          <p:cNvPr id="11" name="직선 화살표 연결선 10"/>
          <p:cNvCxnSpPr>
            <a:stCxn id="10" idx="1"/>
          </p:cNvCxnSpPr>
          <p:nvPr/>
        </p:nvCxnSpPr>
        <p:spPr>
          <a:xfrm flipH="1">
            <a:off x="4307767" y="3028126"/>
            <a:ext cx="1878834" cy="18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227006" y="3493239"/>
            <a:ext cx="2258291" cy="3602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화면테마</a:t>
            </a:r>
            <a:endParaRPr lang="ko-KR" altLang="en-US" sz="1400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4252350" y="3741202"/>
            <a:ext cx="1933478" cy="18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227006" y="4003796"/>
            <a:ext cx="2258291" cy="3602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자바 클래스</a:t>
            </a:r>
            <a:endParaRPr lang="ko-KR" altLang="en-US" sz="1400" dirty="0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4753801" y="4155538"/>
            <a:ext cx="1432027" cy="36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469814" y="5632381"/>
            <a:ext cx="2598115" cy="10640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앱 실행 시 </a:t>
            </a:r>
            <a:r>
              <a:rPr lang="en-US" altLang="ko-KR" sz="1400" dirty="0" smtClean="0"/>
              <a:t>Main Activity </a:t>
            </a:r>
            <a:r>
              <a:rPr lang="ko-KR" altLang="en-US" sz="1400" dirty="0" smtClean="0"/>
              <a:t>자바 클래스가 처음 실행되며 어떤 기능을 실행할지 지정하기위해 사용 </a:t>
            </a:r>
            <a:endParaRPr lang="ko-KR" altLang="en-US" sz="1400" dirty="0"/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4682615" y="5581773"/>
            <a:ext cx="679094" cy="52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71375" y="4364014"/>
            <a:ext cx="6388860" cy="111754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19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Res/</a:t>
            </a:r>
            <a:r>
              <a:rPr lang="en-US" altLang="ko-KR" dirty="0" err="1" smtClean="0"/>
              <a:t>mipmap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ldpi</a:t>
            </a:r>
            <a:r>
              <a:rPr lang="en-US" altLang="ko-KR" dirty="0" smtClean="0"/>
              <a:t> : 36*36</a:t>
            </a:r>
          </a:p>
          <a:p>
            <a:pPr lvl="1"/>
            <a:r>
              <a:rPr lang="en-US" altLang="ko-KR" dirty="0" err="1" smtClean="0"/>
              <a:t>Mdpi</a:t>
            </a:r>
            <a:r>
              <a:rPr lang="en-US" altLang="ko-KR" dirty="0" smtClean="0"/>
              <a:t> : 48*48</a:t>
            </a:r>
          </a:p>
          <a:p>
            <a:pPr lvl="1"/>
            <a:r>
              <a:rPr lang="en-US" altLang="ko-KR" dirty="0" smtClean="0"/>
              <a:t>Hdpi:72*72</a:t>
            </a:r>
          </a:p>
          <a:p>
            <a:pPr lvl="1"/>
            <a:r>
              <a:rPr lang="en-US" altLang="ko-KR" dirty="0" err="1" smtClean="0"/>
              <a:t>Xdpi</a:t>
            </a:r>
            <a:r>
              <a:rPr lang="en-US" altLang="ko-KR" dirty="0" smtClean="0"/>
              <a:t> : 96*96</a:t>
            </a:r>
          </a:p>
          <a:p>
            <a:pPr lvl="1"/>
            <a:r>
              <a:rPr lang="en-US" altLang="ko-KR" dirty="0" err="1" smtClean="0"/>
              <a:t>Xxdpi</a:t>
            </a:r>
            <a:r>
              <a:rPr lang="en-US" altLang="ko-KR" dirty="0" smtClean="0"/>
              <a:t> :144*144</a:t>
            </a:r>
          </a:p>
          <a:p>
            <a:pPr lvl="1"/>
            <a:r>
              <a:rPr lang="en-US" altLang="ko-KR" dirty="0" err="1" smtClean="0"/>
              <a:t>Xxxdpi</a:t>
            </a:r>
            <a:r>
              <a:rPr lang="en-US" altLang="ko-KR" dirty="0" smtClean="0"/>
              <a:t>  : 192*192</a:t>
            </a:r>
            <a:endParaRPr lang="en-US" altLang="ko-KR" dirty="0"/>
          </a:p>
          <a:p>
            <a:endParaRPr lang="en-US" altLang="ko-KR" i="1" dirty="0" smtClean="0"/>
          </a:p>
          <a:p>
            <a:r>
              <a:rPr lang="ko-KR" altLang="en-US" i="1" dirty="0" smtClean="0"/>
              <a:t>아이콘을</a:t>
            </a:r>
            <a:r>
              <a:rPr lang="en-US" altLang="ko-KR" i="1" dirty="0" smtClean="0"/>
              <a:t>  </a:t>
            </a:r>
            <a:r>
              <a:rPr lang="ko-KR" altLang="en-US" i="1" dirty="0" smtClean="0"/>
              <a:t>복사해서 </a:t>
            </a:r>
            <a:r>
              <a:rPr lang="ko-KR" altLang="en-US" i="1" dirty="0" err="1" smtClean="0"/>
              <a:t>넣어줌</a:t>
            </a:r>
            <a:endParaRPr lang="en-US" altLang="ko-KR" i="1" dirty="0" smtClean="0"/>
          </a:p>
          <a:p>
            <a:r>
              <a:rPr lang="en-US" altLang="ko-KR" i="1" dirty="0" smtClean="0"/>
              <a:t>Manifest.xml </a:t>
            </a:r>
            <a:r>
              <a:rPr lang="ko-KR" altLang="en-US" i="1" dirty="0" smtClean="0"/>
              <a:t>파일에 아이콘 이름을 변경 </a:t>
            </a:r>
            <a:endParaRPr lang="ko-KR" altLang="en-US" i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구조 분석 </a:t>
            </a:r>
            <a:r>
              <a:rPr lang="ko-KR" altLang="en-US" dirty="0" smtClean="0"/>
              <a:t>▶ 아이콘 변경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5463" t="33650" r="33236" b="61339"/>
          <a:stretch/>
        </p:blipFill>
        <p:spPr>
          <a:xfrm>
            <a:off x="789710" y="5043055"/>
            <a:ext cx="4114800" cy="3740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3510579" y="5417127"/>
            <a:ext cx="1393931" cy="27803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파일이름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21433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첫 프로젝트 시작하기 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823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첫 프로젝트 구성 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5 오후 3.34.2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6"/>
          <a:stretch/>
        </p:blipFill>
        <p:spPr>
          <a:xfrm>
            <a:off x="4289897" y="903137"/>
            <a:ext cx="3539853" cy="5105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93" y="1052736"/>
            <a:ext cx="2912202" cy="47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3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98392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0" dirty="0" err="1" smtClean="0">
                <a:latin typeface="맑은 고딕" pitchFamily="50" charset="-127"/>
              </a:rPr>
              <a:t>안드로이드</a:t>
            </a:r>
            <a:r>
              <a:rPr lang="ko-KR" altLang="en-US" b="0" dirty="0" smtClean="0">
                <a:latin typeface="맑은 고딕" pitchFamily="50" charset="-127"/>
              </a:rPr>
              <a:t> 프로젝트 생성</a:t>
            </a:r>
            <a:endParaRPr lang="en-US" altLang="ko-KR" b="0" dirty="0">
              <a:latin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dirty="0" smtClean="0"/>
              <a:t>메뉴 </a:t>
            </a:r>
            <a:r>
              <a:rPr lang="en-US" altLang="ko-KR" dirty="0"/>
              <a:t>[File ]-[New </a:t>
            </a:r>
            <a:r>
              <a:rPr lang="en-US" altLang="ko-KR" dirty="0" smtClean="0"/>
              <a:t>Project]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dirty="0" smtClean="0"/>
              <a:t>프로젝트 이름은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BaseApp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이라고 </a:t>
            </a:r>
            <a:r>
              <a:rPr lang="ko-KR" altLang="en-US" dirty="0" smtClean="0"/>
              <a:t>지정 </a:t>
            </a:r>
            <a:endParaRPr lang="en-US" altLang="ko-KR" dirty="0" smtClean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 smtClean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/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/>
              <a:t>안드로이드 </a:t>
            </a:r>
            <a:r>
              <a:rPr lang="ko-KR" altLang="en-US" sz="1800" b="0" dirty="0"/>
              <a:t>프로젝트 생성</a:t>
            </a:r>
            <a:endParaRPr lang="en-US" altLang="ko-KR" sz="1800" b="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dirty="0"/>
              <a:t>[Select the form factors your app will run on]</a:t>
            </a:r>
            <a:r>
              <a:rPr lang="ko-KR" altLang="en-US" dirty="0"/>
              <a:t>에서 앱을 실행한 환경을 선택</a:t>
            </a:r>
            <a:endParaRPr lang="en-US" altLang="ko-KR" dirty="0"/>
          </a:p>
          <a:p>
            <a:pPr marL="430213" indent="-342900">
              <a:buFont typeface="Wingdings" pitchFamily="2" charset="2"/>
              <a:buChar char="ü"/>
            </a:pPr>
            <a:endParaRPr lang="en-US" altLang="ko-KR" sz="1800" b="0" dirty="0" smtClean="0"/>
          </a:p>
          <a:p>
            <a:pPr marL="430213" indent="-342900">
              <a:buFont typeface="Wingdings" pitchFamily="2" charset="2"/>
              <a:buChar char="ü"/>
            </a:pPr>
            <a:endParaRPr lang="en-US" altLang="ko-KR" dirty="0" smtClean="0"/>
          </a:p>
          <a:p>
            <a:pPr marL="430213" indent="-342900">
              <a:buFont typeface="Wingdings" pitchFamily="2" charset="2"/>
              <a:buChar char="ü"/>
            </a:pPr>
            <a:endParaRPr lang="en-US" altLang="ko-KR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안드로이드 애플리케이션 </a:t>
            </a:r>
            <a:r>
              <a:rPr lang="ko-KR" altLang="en-US" dirty="0" smtClean="0"/>
              <a:t>작성</a:t>
            </a:r>
            <a:endParaRPr lang="ko-KR" altLang="en-US" sz="2400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5 오후 5.41.5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8" b="1532"/>
          <a:stretch/>
        </p:blipFill>
        <p:spPr>
          <a:xfrm>
            <a:off x="5756148" y="1052736"/>
            <a:ext cx="3049524" cy="2232842"/>
          </a:xfrm>
          <a:prstGeom prst="rect">
            <a:avLst/>
          </a:prstGeom>
        </p:spPr>
      </p:pic>
      <p:pic>
        <p:nvPicPr>
          <p:cNvPr id="10" name="Picture 3" descr="스크린샷 2017-02-25 오후 5.44.2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7"/>
          <a:stretch/>
        </p:blipFill>
        <p:spPr>
          <a:xfrm>
            <a:off x="1600500" y="3955288"/>
            <a:ext cx="3629868" cy="237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4539936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err="1" smtClean="0">
                <a:latin typeface="맑은 고딕" pitchFamily="50" charset="-127"/>
              </a:rPr>
              <a:t>안드로이드</a:t>
            </a:r>
            <a:r>
              <a:rPr lang="ko-KR" altLang="en-US" sz="1800" b="0" dirty="0" smtClean="0">
                <a:latin typeface="맑은 고딕" pitchFamily="50" charset="-127"/>
              </a:rPr>
              <a:t> 프로젝트 생성</a:t>
            </a:r>
            <a:endParaRPr lang="en-US" altLang="ko-KR" sz="1800" b="0" dirty="0">
              <a:latin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dirty="0"/>
              <a:t>[</a:t>
            </a:r>
            <a:r>
              <a:rPr lang="en-US" altLang="ko-KR" sz="1600" dirty="0"/>
              <a:t>Add an activity to Mobile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에서 </a:t>
            </a:r>
            <a:r>
              <a:rPr lang="ko-KR" altLang="en-US" sz="1600" dirty="0"/>
              <a:t>디폴트인 </a:t>
            </a:r>
            <a:r>
              <a:rPr lang="en-US" altLang="ko-KR" sz="1600" dirty="0" smtClean="0"/>
              <a:t>Empty Activity</a:t>
            </a:r>
            <a:r>
              <a:rPr lang="ko-KR" altLang="en-US" sz="1600" dirty="0" smtClean="0"/>
              <a:t>가 선택</a:t>
            </a:r>
            <a:endParaRPr lang="en-US" altLang="ko-KR" sz="1600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600" dirty="0" smtClean="0"/>
              <a:t>[</a:t>
            </a:r>
            <a:r>
              <a:rPr lang="en-US" altLang="ko-KR" sz="1600" dirty="0"/>
              <a:t>Choose options for your new file] </a:t>
            </a:r>
            <a:r>
              <a:rPr lang="ko-KR" altLang="en-US" sz="1600" dirty="0"/>
              <a:t>창도 디폴트로 두고 </a:t>
            </a:r>
            <a:r>
              <a:rPr lang="en-US" altLang="ko-KR" sz="1600" dirty="0"/>
              <a:t>&lt;Finish&gt;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클릭</a:t>
            </a:r>
            <a:endParaRPr lang="en-US" altLang="ko-KR" sz="1600" dirty="0" smtClean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 smtClean="0"/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/>
              <a:t>화면 디자인 및 편집</a:t>
            </a:r>
            <a:endParaRPr lang="en-US" altLang="ko-KR" sz="1800" b="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600" dirty="0"/>
              <a:t>Project Tree</a:t>
            </a:r>
            <a:r>
              <a:rPr lang="ko-KR" altLang="en-US" sz="1600" dirty="0"/>
              <a:t>에서 </a:t>
            </a:r>
            <a:r>
              <a:rPr lang="en-US" altLang="ko-KR" sz="1600" dirty="0"/>
              <a:t>[java]-</a:t>
            </a:r>
            <a:r>
              <a:rPr lang="fr-FR" altLang="ko-KR" sz="1600" dirty="0"/>
              <a:t>[com.cookandroid.baseapp]</a:t>
            </a:r>
            <a:r>
              <a:rPr lang="en-US" altLang="ko-KR" sz="1600" dirty="0"/>
              <a:t>-[</a:t>
            </a:r>
            <a:r>
              <a:rPr lang="en-US" altLang="ko-KR" sz="1600" dirty="0" err="1"/>
              <a:t>MainActivity</a:t>
            </a:r>
            <a:r>
              <a:rPr lang="en-US" altLang="ko-KR" sz="1600" dirty="0"/>
              <a:t>]</a:t>
            </a:r>
            <a:r>
              <a:rPr lang="ko-KR" altLang="en-US" sz="1600" dirty="0"/>
              <a:t>가 기본적으로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열려있을 </a:t>
            </a:r>
            <a:r>
              <a:rPr lang="ko-KR" altLang="en-US" sz="1600" dirty="0"/>
              <a:t>것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 smtClean="0"/>
          </a:p>
          <a:p>
            <a:pPr marL="641350" lvl="1" indent="-285750"/>
            <a:r>
              <a:rPr lang="ko-KR" altLang="en-US" sz="1600" dirty="0" smtClean="0"/>
              <a:t>상단의 </a:t>
            </a:r>
            <a:r>
              <a:rPr lang="en-US" altLang="ko-KR" sz="1600" dirty="0"/>
              <a:t>[activity_main.xml]</a:t>
            </a:r>
            <a:r>
              <a:rPr lang="ko-KR" altLang="en-US" sz="1600" dirty="0"/>
              <a:t>을 클릭하고 아래쪽의 </a:t>
            </a:r>
            <a:r>
              <a:rPr lang="en-US" altLang="ko-KR" sz="1600" dirty="0"/>
              <a:t>[Design] </a:t>
            </a:r>
            <a:r>
              <a:rPr lang="ko-KR" altLang="en-US" sz="1600" dirty="0"/>
              <a:t>탭을 클릭</a:t>
            </a:r>
            <a:endParaRPr lang="en-US" altLang="ko-KR" sz="1600" dirty="0"/>
          </a:p>
          <a:p>
            <a:pPr marL="430213" indent="-342900">
              <a:buFont typeface="Wingdings" pitchFamily="2" charset="2"/>
              <a:buChar char="ü"/>
            </a:pPr>
            <a:endParaRPr lang="en-US" altLang="ko-KR" sz="1600" b="0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안드로이드 애플리케이션 </a:t>
            </a:r>
            <a:r>
              <a:rPr lang="ko-KR" altLang="en-US" dirty="0" smtClean="0"/>
              <a:t>작성</a:t>
            </a:r>
            <a:endParaRPr lang="ko-KR" altLang="en-US" sz="2400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5 오후 5.45.4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9"/>
          <a:stretch/>
        </p:blipFill>
        <p:spPr>
          <a:xfrm>
            <a:off x="5130801" y="1119882"/>
            <a:ext cx="3452290" cy="24371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20130" b="11736"/>
          <a:stretch/>
        </p:blipFill>
        <p:spPr>
          <a:xfrm>
            <a:off x="4804118" y="3717032"/>
            <a:ext cx="4105656" cy="295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6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프로젝트의 구성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dirty="0" err="1" smtClean="0"/>
              <a:t>BaseApp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구성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3057792" y="1027051"/>
            <a:ext cx="6190414" cy="532859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536575" indent="-176213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720725" indent="-184150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138" indent="-342900">
              <a:buFont typeface="Wingdings" pitchFamily="2" charset="2"/>
              <a:buChar char="v"/>
            </a:pP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하위에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패키지명의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하위 폴더가 있는데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이는 안드로이드 프로젝트를 생성할 때 입력한 패키지 이름과 동일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패키지 이름 아래에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MainActivity.java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로 메인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소스가 들어 있음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res 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앱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개발에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사용되는 이미지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레이아웃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문자열 등이 들어가는 폴더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이미지 파일은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drawable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폴더에 넣음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layout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폴더는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액티비티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화면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을 구성하는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파일을 넣으면 됨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values 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폴더는 문자열을 저장하는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string.xml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이 들어 있음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menu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폴더는 메뉴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파일이 저장되어 있음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sz="1400" b="0" dirty="0" smtClean="0"/>
              <a:t>manifests </a:t>
            </a:r>
            <a:r>
              <a:rPr lang="ko-KR" altLang="en-US" sz="1400" b="0" dirty="0" smtClean="0"/>
              <a:t>폴더</a:t>
            </a:r>
            <a:endParaRPr lang="en-US" altLang="ko-KR" sz="1400" b="0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400" dirty="0" smtClean="0"/>
              <a:t>AndroidManifest.xml </a:t>
            </a:r>
            <a:r>
              <a:rPr lang="ko-KR" altLang="en-US" sz="1400" dirty="0" smtClean="0"/>
              <a:t>파일이 들어 있는데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앱의 여러 가지 정보를 담고 있음</a:t>
            </a:r>
            <a:endParaRPr lang="en-US" altLang="ko-KR" sz="1400" dirty="0" smtClean="0"/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sz="1400" b="0" dirty="0" err="1" smtClean="0"/>
              <a:t>Gradle</a:t>
            </a:r>
            <a:r>
              <a:rPr lang="en-US" altLang="ko-KR" sz="1400" b="0" dirty="0" smtClean="0"/>
              <a:t> Scripts </a:t>
            </a:r>
            <a:r>
              <a:rPr lang="ko-KR" altLang="en-US" sz="1400" b="0" dirty="0" smtClean="0"/>
              <a:t>폴더</a:t>
            </a:r>
            <a:endParaRPr lang="en-US" altLang="ko-KR" sz="1400" b="0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400" dirty="0" err="1" smtClean="0"/>
              <a:t>Gradle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빌드 시스템과 관련된 파일이 들어 있음</a:t>
            </a:r>
            <a:endParaRPr lang="en-US" altLang="ko-KR" sz="1400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build.gradle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(Module: app) :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빌드 스크립트 핵심 파일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local.properties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컴파일 되는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SDK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의 경로가 들어 있음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7-02-26 오후 1.17.59.png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0"/>
          <a:stretch/>
        </p:blipFill>
        <p:spPr>
          <a:xfrm>
            <a:off x="251520" y="1052736"/>
            <a:ext cx="3162957" cy="361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4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Res-&gt; </a:t>
            </a:r>
            <a:r>
              <a:rPr lang="en-US" altLang="ko-KR" dirty="0" err="1" smtClean="0"/>
              <a:t>layaout</a:t>
            </a:r>
            <a:r>
              <a:rPr lang="en-US" altLang="ko-KR" dirty="0" smtClean="0"/>
              <a:t>-&gt; activity_main.xml XML </a:t>
            </a:r>
            <a:r>
              <a:rPr lang="ko-KR" altLang="en-US" dirty="0" smtClean="0"/>
              <a:t>문서의 구조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애플리케이션 작성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568" t="34269" r="57176" b="31050"/>
          <a:stretch/>
        </p:blipFill>
        <p:spPr>
          <a:xfrm>
            <a:off x="474262" y="2771744"/>
            <a:ext cx="4542153" cy="32835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977" t="28043" r="78398" b="62250"/>
          <a:stretch/>
        </p:blipFill>
        <p:spPr>
          <a:xfrm>
            <a:off x="694867" y="1503216"/>
            <a:ext cx="2820600" cy="104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7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>
                <a:latin typeface="맑은 고딕" pitchFamily="50" charset="-127"/>
              </a:rPr>
              <a:t>화면 디자인 및 </a:t>
            </a:r>
            <a:r>
              <a:rPr lang="ko-KR" altLang="en-US" sz="1800" b="0" dirty="0" smtClean="0">
                <a:latin typeface="맑은 고딕" pitchFamily="50" charset="-127"/>
              </a:rPr>
              <a:t>편집 </a:t>
            </a:r>
            <a:endParaRPr lang="en-US" altLang="ko-KR" sz="1800" b="0" dirty="0">
              <a:latin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dirty="0" smtClean="0"/>
              <a:t>화면 </a:t>
            </a:r>
            <a:r>
              <a:rPr lang="ko-KR" altLang="en-US" dirty="0"/>
              <a:t>아래쪽의 </a:t>
            </a:r>
            <a:r>
              <a:rPr lang="en-US" altLang="ko-KR" dirty="0"/>
              <a:t>[Text] </a:t>
            </a:r>
            <a:r>
              <a:rPr lang="ko-KR" altLang="en-US" dirty="0"/>
              <a:t>탭을 클릭해서 </a:t>
            </a:r>
            <a:r>
              <a:rPr lang="en-US" altLang="ko-KR" dirty="0"/>
              <a:t>XML </a:t>
            </a:r>
            <a:r>
              <a:rPr lang="ko-KR" altLang="en-US" dirty="0"/>
              <a:t>코드를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 smtClean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 smtClean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 smtClean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/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/>
              <a:t>화면 디자인 및 편집</a:t>
            </a:r>
            <a:endParaRPr lang="en-US" altLang="ko-KR" sz="1800" b="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r>
              <a:rPr lang="ko-KR" altLang="en-US" dirty="0"/>
              <a:t>과 </a:t>
            </a:r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 </a:t>
            </a:r>
            <a:r>
              <a:rPr lang="ko-KR" altLang="en-US" dirty="0"/>
              <a:t>사이에 버튼을 추가</a:t>
            </a:r>
            <a:endParaRPr lang="en-US" altLang="ko-KR" dirty="0"/>
          </a:p>
          <a:p>
            <a:pPr marL="430213" indent="-342900">
              <a:buFont typeface="Wingdings" pitchFamily="2" charset="2"/>
              <a:buChar char="ü"/>
            </a:pPr>
            <a:endParaRPr lang="en-US" altLang="ko-KR" sz="1800" b="0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안드로이드 애플리케이션 </a:t>
            </a:r>
            <a:r>
              <a:rPr lang="ko-KR" altLang="en-US" dirty="0" smtClean="0"/>
              <a:t>작성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Picture 7" descr="스크린샷 2017-02-26 오후 12.36.2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9"/>
          <a:stretch/>
        </p:blipFill>
        <p:spPr>
          <a:xfrm>
            <a:off x="940816" y="1733296"/>
            <a:ext cx="5702300" cy="2253488"/>
          </a:xfrm>
          <a:prstGeom prst="rect">
            <a:avLst/>
          </a:prstGeom>
        </p:spPr>
      </p:pic>
      <p:pic>
        <p:nvPicPr>
          <p:cNvPr id="9" name="Picture 1" descr="스크린샷 2017-02-26 오후 12.37.0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20"/>
          <a:stretch/>
        </p:blipFill>
        <p:spPr>
          <a:xfrm>
            <a:off x="845566" y="4998870"/>
            <a:ext cx="5564199" cy="170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91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477768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0" dirty="0" smtClean="0">
                <a:latin typeface="맑은 고딕" pitchFamily="50" charset="-127"/>
              </a:rPr>
              <a:t>화면 디자인 및 편집</a:t>
            </a:r>
            <a:endParaRPr lang="en-US" altLang="ko-KR" b="0" dirty="0">
              <a:latin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400" dirty="0"/>
              <a:t>“</a:t>
            </a:r>
            <a:r>
              <a:rPr lang="en-US" altLang="ko-KR" sz="1400" dirty="0"/>
              <a:t>android:”</a:t>
            </a:r>
            <a:r>
              <a:rPr lang="ko-KR" altLang="en-US" sz="1400" dirty="0"/>
              <a:t>을 입력하면 자동으로 여러 개를 선택할 수 있는 목록이 </a:t>
            </a:r>
            <a:r>
              <a:rPr lang="ko-KR" altLang="en-US" sz="1400" dirty="0" smtClean="0"/>
              <a:t>나옴</a:t>
            </a:r>
            <a:r>
              <a:rPr lang="en-US" altLang="ko-KR" sz="1400" dirty="0" smtClean="0"/>
              <a:t> </a:t>
            </a: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400" dirty="0" smtClean="0"/>
              <a:t>그 중에서 </a:t>
            </a:r>
            <a:r>
              <a:rPr lang="en-US" altLang="ko-KR" sz="1400" dirty="0" err="1" smtClean="0"/>
              <a:t>layout_height</a:t>
            </a:r>
            <a:r>
              <a:rPr lang="ko-KR" altLang="en-US" sz="1400" dirty="0"/>
              <a:t>를 더블클릭해서 </a:t>
            </a:r>
            <a:r>
              <a:rPr lang="ko-KR" altLang="en-US" sz="1400" dirty="0" smtClean="0"/>
              <a:t>선택하면 </a:t>
            </a:r>
            <a:r>
              <a:rPr lang="ko-KR" altLang="en-US" sz="1400" dirty="0" err="1" smtClean="0"/>
              <a:t>자동완성됨</a:t>
            </a:r>
            <a:endParaRPr lang="en-US" altLang="ko-KR" sz="1400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2000" dirty="0" smtClean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2000" dirty="0" smtClean="0"/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b="0" dirty="0"/>
              <a:t>화면 디자인 및 편집</a:t>
            </a:r>
            <a:endParaRPr lang="en-US" altLang="ko-KR" b="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dirty="0" err="1"/>
              <a:t>쌍따옴표</a:t>
            </a:r>
            <a:r>
              <a:rPr lang="en-US" altLang="ko-KR" dirty="0"/>
              <a:t>(“ “)</a:t>
            </a:r>
            <a:r>
              <a:rPr lang="ko-KR" altLang="en-US" dirty="0"/>
              <a:t> 안에 커서를 </a:t>
            </a:r>
            <a:r>
              <a:rPr lang="ko-KR" altLang="en-US" dirty="0" err="1"/>
              <a:t>가져다놓고</a:t>
            </a:r>
            <a:r>
              <a:rPr lang="ko-KR" altLang="en-US" dirty="0"/>
              <a:t> </a:t>
            </a:r>
            <a:r>
              <a:rPr lang="en-US" altLang="ko-KR" dirty="0"/>
              <a:t>[Ctrl]+[Space Bar]</a:t>
            </a:r>
            <a:r>
              <a:rPr lang="ko-KR" altLang="en-US" dirty="0"/>
              <a:t>를 누르면 내용을 쓸 수 있음</a:t>
            </a:r>
            <a:endParaRPr lang="en-US" altLang="ko-KR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2000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안드로이드 애플리케이션 </a:t>
            </a:r>
            <a:r>
              <a:rPr lang="ko-KR" altLang="en-US" dirty="0" smtClean="0"/>
              <a:t>작성</a:t>
            </a:r>
            <a:endParaRPr lang="ko-KR" altLang="en-US" sz="2400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Picture 3" descr="스크린샷 2017-02-26 오후 12.39.3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67" b="11500"/>
          <a:stretch/>
        </p:blipFill>
        <p:spPr>
          <a:xfrm>
            <a:off x="5097272" y="3634740"/>
            <a:ext cx="3379216" cy="24277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r="25678" b="30975"/>
          <a:stretch/>
        </p:blipFill>
        <p:spPr>
          <a:xfrm>
            <a:off x="5029200" y="1052736"/>
            <a:ext cx="3703320" cy="228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6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Android Studio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 실행한 후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[Start a new Android Studio project]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 클릭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0" lvl="1" indent="-3420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0" lvl="1" indent="-3420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0" lvl="1" indent="-3420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0" lvl="1" indent="-3420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0" lvl="1" indent="-3420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0" lvl="1" indent="-3420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0" lvl="1" indent="-3420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New Project]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창의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[Configure your new project]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에서 프로젝트 정보 입력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sz="2400" dirty="0" smtClean="0"/>
              <a:t>스튜디오시작과 프로젝트 구성 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3" descr="스크린샷 2017-02-25 오후 3.50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076" b="42494"/>
          <a:stretch/>
        </p:blipFill>
        <p:spPr>
          <a:xfrm>
            <a:off x="715523" y="1485090"/>
            <a:ext cx="4128851" cy="1851498"/>
          </a:xfrm>
          <a:prstGeom prst="rect">
            <a:avLst/>
          </a:prstGeom>
        </p:spPr>
      </p:pic>
      <p:pic>
        <p:nvPicPr>
          <p:cNvPr id="10" name="Picture 3" descr="스크린샷 2017-02-25 오후 3.59.5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51"/>
          <a:stretch/>
        </p:blipFill>
        <p:spPr>
          <a:xfrm>
            <a:off x="639188" y="4054497"/>
            <a:ext cx="3796625" cy="24824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26949" y="4698640"/>
            <a:ext cx="4416332" cy="16004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Application Name : </a:t>
            </a:r>
            <a:r>
              <a:rPr lang="ko-KR" altLang="en-US" sz="1400" b="1" dirty="0" smtClean="0">
                <a:latin typeface="+mn-ea"/>
              </a:rPr>
              <a:t>프로젝트 이름은 </a:t>
            </a:r>
            <a:endParaRPr lang="en-US" altLang="ko-KR" sz="1400" b="1" dirty="0" smtClean="0">
              <a:latin typeface="+mn-ea"/>
            </a:endParaRPr>
          </a:p>
          <a:p>
            <a:r>
              <a:rPr lang="en-US" altLang="ko-KR" sz="1400" b="1" dirty="0" smtClean="0">
                <a:latin typeface="+mn-ea"/>
              </a:rPr>
              <a:t>    </a:t>
            </a:r>
            <a:r>
              <a:rPr lang="ko-KR" altLang="en-US" sz="1400" b="1" dirty="0" smtClean="0">
                <a:latin typeface="+mn-ea"/>
              </a:rPr>
              <a:t>  자동으로 애플리케이션 이름과 </a:t>
            </a:r>
            <a:r>
              <a:rPr lang="ko-KR" altLang="en-US" sz="1400" b="1" dirty="0">
                <a:latin typeface="+mn-ea"/>
              </a:rPr>
              <a:t>동일하게 </a:t>
            </a:r>
            <a:r>
              <a:rPr lang="ko-KR" altLang="en-US" sz="1400" b="1" dirty="0" smtClean="0">
                <a:latin typeface="+mn-ea"/>
              </a:rPr>
              <a:t>설정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Company</a:t>
            </a:r>
            <a:r>
              <a:rPr lang="ko-KR" altLang="en-US" sz="1400" b="1" dirty="0" smtClean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Domain : </a:t>
            </a:r>
            <a:r>
              <a:rPr lang="ko-KR" altLang="en-US" sz="1400" b="1" dirty="0" smtClean="0">
                <a:latin typeface="+mn-ea"/>
              </a:rPr>
              <a:t>회사의 도메인</a:t>
            </a:r>
            <a:endParaRPr lang="en-US" altLang="ko-KR" sz="1400" b="1" dirty="0" smtClean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 </a:t>
            </a:r>
            <a:r>
              <a:rPr lang="ko-KR" altLang="en-US" sz="1400" b="1" dirty="0" smtClean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(</a:t>
            </a:r>
            <a:r>
              <a:rPr lang="ko-KR" altLang="en-US" sz="1400" b="1" dirty="0" smtClean="0">
                <a:latin typeface="+mn-ea"/>
              </a:rPr>
              <a:t>필자가 가정한 가상 주소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Package Name : </a:t>
            </a:r>
            <a:r>
              <a:rPr lang="ko-KR" altLang="en-US" sz="1400" b="1" dirty="0" smtClean="0">
                <a:latin typeface="+mn-ea"/>
              </a:rPr>
              <a:t>자동 생성되며 도메인 이름과 </a:t>
            </a:r>
            <a:endParaRPr lang="en-US" altLang="ko-KR" sz="1400" b="1" dirty="0" smtClean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   </a:t>
            </a:r>
            <a:r>
              <a:rPr lang="ko-KR" altLang="en-US" sz="1400" b="1" dirty="0" smtClean="0">
                <a:latin typeface="+mn-ea"/>
              </a:rPr>
              <a:t>애플리케이션 이름이 반대로 이어짐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Project location : </a:t>
            </a:r>
            <a:r>
              <a:rPr lang="ko-KR" altLang="en-US" sz="1400" b="1" dirty="0" smtClean="0">
                <a:latin typeface="+mn-ea"/>
              </a:rPr>
              <a:t>적당한 폴더 지정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한글 불가능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ko-KR" altLang="en-US" sz="1400" b="1" dirty="0">
              <a:latin typeface="+mn-ea"/>
            </a:endParaRPr>
          </a:p>
        </p:txBody>
      </p:sp>
      <p:cxnSp>
        <p:nvCxnSpPr>
          <p:cNvPr id="12" name="직선 화살표 연결선 11"/>
          <p:cNvCxnSpPr/>
          <p:nvPr/>
        </p:nvCxnSpPr>
        <p:spPr bwMode="auto">
          <a:xfrm flipH="1" flipV="1">
            <a:off x="3095898" y="4590515"/>
            <a:ext cx="1331051" cy="90834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7293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102789" y="1079295"/>
            <a:ext cx="8609734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</a:rPr>
              <a:t>1</a:t>
            </a:r>
            <a:r>
              <a:rPr lang="ko-KR" altLang="en-US" sz="1800" b="1" dirty="0" smtClean="0">
                <a:latin typeface="맑은 고딕" pitchFamily="50" charset="-127"/>
              </a:rPr>
              <a:t>차 코드 완성</a:t>
            </a:r>
            <a:endParaRPr lang="en-US" altLang="ko-KR" sz="1800" b="1" dirty="0">
              <a:latin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kern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안드로이드 애플리케이션 </a:t>
            </a:r>
            <a:r>
              <a:rPr lang="ko-KR" altLang="en-US" dirty="0" smtClean="0"/>
              <a:t>작성</a:t>
            </a:r>
            <a:endParaRPr lang="ko-KR" altLang="en-US" sz="2400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6 오후 12.40.3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3"/>
          <a:stretch/>
        </p:blipFill>
        <p:spPr>
          <a:xfrm>
            <a:off x="251520" y="1435787"/>
            <a:ext cx="7721600" cy="417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5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2480" y="1034107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0" dirty="0" smtClean="0"/>
              <a:t>위젯의 텍스트 작성</a:t>
            </a:r>
            <a:endParaRPr lang="en-US" altLang="ko-KR" sz="1600" b="0" dirty="0" smtClean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400" b="0" dirty="0" smtClean="0"/>
              <a:t>위젯 </a:t>
            </a:r>
            <a:r>
              <a:rPr lang="ko-KR" altLang="en-US" sz="1400" b="0" dirty="0" err="1" smtClean="0"/>
              <a:t>선택후</a:t>
            </a:r>
            <a:r>
              <a:rPr lang="ko-KR" altLang="en-US" sz="1400" b="0" dirty="0" smtClean="0"/>
              <a:t>  </a:t>
            </a:r>
            <a:r>
              <a:rPr lang="en-US" altLang="ko-KR" sz="1400" dirty="0" smtClean="0"/>
              <a:t>properties </a:t>
            </a:r>
            <a:r>
              <a:rPr lang="ko-KR" altLang="en-US" sz="1400" dirty="0" smtClean="0"/>
              <a:t>창에서 </a:t>
            </a:r>
            <a:endParaRPr lang="en-US" altLang="ko-KR" sz="1400" dirty="0" smtClean="0"/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400" dirty="0" smtClean="0"/>
              <a:t>Xml</a:t>
            </a:r>
            <a:r>
              <a:rPr lang="ko-KR" altLang="en-US" sz="1400" dirty="0" smtClean="0"/>
              <a:t>에 </a:t>
            </a:r>
            <a:r>
              <a:rPr lang="en-US" altLang="ko-KR" sz="1400" dirty="0" smtClean="0"/>
              <a:t>“</a:t>
            </a:r>
            <a:r>
              <a:rPr lang="en-US" altLang="ko-KR" sz="1400" dirty="0" err="1" smtClean="0"/>
              <a:t>android:text</a:t>
            </a:r>
            <a:r>
              <a:rPr lang="en-US" altLang="ko-KR" sz="1400" dirty="0" smtClean="0"/>
              <a:t>=“</a:t>
            </a:r>
            <a:r>
              <a:rPr lang="ko-KR" altLang="en-US" sz="1400" dirty="0" smtClean="0"/>
              <a:t>값</a:t>
            </a:r>
            <a:r>
              <a:rPr lang="en-US" altLang="ko-KR" sz="1400" dirty="0" smtClean="0"/>
              <a:t>”;</a:t>
            </a:r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400" b="0" dirty="0" smtClean="0"/>
              <a:t>String.xml </a:t>
            </a:r>
            <a:r>
              <a:rPr lang="ko-KR" altLang="en-US" sz="1400" b="0" dirty="0" smtClean="0"/>
              <a:t>문서를 통해서 </a:t>
            </a:r>
            <a:endParaRPr lang="en-US" altLang="ko-KR" sz="1400" b="0" dirty="0" smtClean="0"/>
          </a:p>
          <a:p>
            <a:pPr marL="338138" indent="-342900">
              <a:buFont typeface="Wingdings" pitchFamily="2" charset="2"/>
              <a:buChar char="v"/>
            </a:pPr>
            <a:endParaRPr lang="en-US" altLang="ko-KR" sz="1600" b="0" dirty="0"/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1" dirty="0" smtClean="0"/>
              <a:t>Project </a:t>
            </a:r>
            <a:r>
              <a:rPr lang="en-US" altLang="ko-KR" sz="1600" b="1" dirty="0"/>
              <a:t>Tree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[res]-[values]-[strings.xml]</a:t>
            </a:r>
            <a:r>
              <a:rPr lang="ko-KR" altLang="en-US" sz="1600" b="1" dirty="0"/>
              <a:t>을 더블클릭해서 코드 </a:t>
            </a:r>
            <a:r>
              <a:rPr lang="ko-KR" altLang="en-US" sz="1600" b="1" dirty="0" smtClean="0"/>
              <a:t>확인</a:t>
            </a:r>
            <a:endParaRPr lang="en-US" altLang="ko-KR" sz="1600" b="1" dirty="0" smtClean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1600" b="1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1600" b="1" dirty="0" smtClean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1600" b="1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1600" b="1" dirty="0" smtClean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1600" b="1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1600" b="1" dirty="0" smtClean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/>
              <a:t>strBtn1 </a:t>
            </a:r>
            <a:r>
              <a:rPr lang="ko-KR" altLang="en-US" b="1" dirty="0"/>
              <a:t>문자열을 추가한 후 저장</a:t>
            </a:r>
            <a:endParaRPr lang="en-US" altLang="ko-KR" b="1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1600" b="1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sz="1600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안드로이드 애플리케이션 작성 </a:t>
            </a:r>
            <a:r>
              <a:rPr lang="ko-KR" altLang="en-US" dirty="0" smtClean="0"/>
              <a:t>▶</a:t>
            </a:r>
            <a:endParaRPr lang="ko-KR" altLang="en-US" sz="2400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6 오후 12.41.2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8"/>
          <a:stretch/>
        </p:blipFill>
        <p:spPr>
          <a:xfrm>
            <a:off x="840560" y="2902270"/>
            <a:ext cx="4036240" cy="2167481"/>
          </a:xfrm>
          <a:prstGeom prst="rect">
            <a:avLst/>
          </a:prstGeom>
        </p:spPr>
      </p:pic>
      <p:pic>
        <p:nvPicPr>
          <p:cNvPr id="9" name="Picture 3" descr="스크린샷 2017-02-26 오후 12.42.2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2"/>
          <a:stretch/>
        </p:blipFill>
        <p:spPr>
          <a:xfrm>
            <a:off x="840560" y="5442288"/>
            <a:ext cx="5721105" cy="12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9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4750248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dirty="0" smtClean="0">
                <a:latin typeface="맑은 고딕" pitchFamily="50" charset="-127"/>
              </a:rPr>
              <a:t>확인</a:t>
            </a:r>
            <a:endParaRPr lang="en-US" altLang="ko-KR" dirty="0">
              <a:latin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600" dirty="0" err="1" smtClean="0"/>
              <a:t>Activity_main.xml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하단의 </a:t>
            </a:r>
            <a:r>
              <a:rPr lang="en-US" altLang="ko-KR" sz="1600" dirty="0" smtClean="0"/>
              <a:t>[Design] </a:t>
            </a:r>
            <a:r>
              <a:rPr lang="ko-KR" altLang="en-US" sz="1600" dirty="0" smtClean="0"/>
              <a:t>탭을 클릭해서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그래픽 화면으로 확인</a:t>
            </a:r>
            <a:endParaRPr lang="en-US" altLang="ko-KR" sz="1600" dirty="0" smtClean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 smtClean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 smtClean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 smtClean="0"/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1" dirty="0" smtClean="0"/>
              <a:t>실행</a:t>
            </a:r>
            <a:endParaRPr lang="en-US" altLang="ko-KR" sz="1800" b="1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600" dirty="0"/>
              <a:t>Android Studio </a:t>
            </a:r>
            <a:r>
              <a:rPr lang="ko-KR" altLang="en-US" sz="1600" dirty="0"/>
              <a:t>메뉴의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[</a:t>
            </a:r>
            <a:r>
              <a:rPr lang="en-US" altLang="ko-KR" sz="1600" dirty="0"/>
              <a:t>Run As]-[Run ‘app’]</a:t>
            </a:r>
            <a:r>
              <a:rPr lang="ko-KR" altLang="en-US" sz="1600" dirty="0"/>
              <a:t>을 선택하거나 </a:t>
            </a:r>
            <a:r>
              <a:rPr lang="en-US" altLang="ko-KR" sz="1600" dirty="0"/>
              <a:t>[Run ‘app’] </a:t>
            </a:r>
            <a:r>
              <a:rPr lang="ko-KR" altLang="en-US" sz="1600" dirty="0"/>
              <a:t>아이콘 클릭</a:t>
            </a:r>
            <a:endParaRPr lang="en-US" altLang="ko-KR" sz="1600" dirty="0"/>
          </a:p>
          <a:p>
            <a:pPr marL="430213" indent="-342900">
              <a:buFont typeface="Wingdings" pitchFamily="2" charset="2"/>
              <a:buChar char="ü"/>
            </a:pPr>
            <a:endParaRPr lang="en-US" altLang="ko-KR" sz="1800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안드로이드 애플리케이션 </a:t>
            </a:r>
            <a:r>
              <a:rPr lang="ko-KR" altLang="en-US" dirty="0" smtClean="0"/>
              <a:t>작성</a:t>
            </a:r>
            <a:endParaRPr lang="ko-KR" altLang="en-US" sz="2400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r="30311" b="15042"/>
          <a:stretch/>
        </p:blipFill>
        <p:spPr>
          <a:xfrm>
            <a:off x="4384891" y="1052736"/>
            <a:ext cx="3904084" cy="27403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b="19330"/>
          <a:stretch/>
        </p:blipFill>
        <p:spPr>
          <a:xfrm>
            <a:off x="4906480" y="4207862"/>
            <a:ext cx="3552825" cy="201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6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b="1" dirty="0" smtClean="0"/>
              <a:t>Project Tree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[java]-[</a:t>
            </a:r>
            <a:r>
              <a:rPr lang="ko-KR" altLang="en-US" b="1" dirty="0" smtClean="0"/>
              <a:t>패키지 이름</a:t>
            </a:r>
            <a:r>
              <a:rPr lang="en-US" altLang="ko-KR" b="1" dirty="0" smtClean="0"/>
              <a:t>]-[</a:t>
            </a:r>
            <a:r>
              <a:rPr lang="en-US" altLang="ko-KR" b="1" dirty="0" err="1" smtClean="0"/>
              <a:t>MainActivity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더블클릭하면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Java </a:t>
            </a:r>
            <a:r>
              <a:rPr lang="ko-KR" altLang="en-US" b="1" dirty="0" smtClean="0"/>
              <a:t>코드가 열림</a:t>
            </a:r>
            <a:endParaRPr lang="en-US" altLang="ko-KR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안드로이드 </a:t>
            </a:r>
            <a:r>
              <a:rPr lang="ko-KR" altLang="en-US" dirty="0" smtClean="0"/>
              <a:t>애플리케이션 </a:t>
            </a:r>
            <a:r>
              <a:rPr lang="ko-KR" altLang="en-US" dirty="0" smtClean="0"/>
              <a:t>작성</a:t>
            </a:r>
            <a:endParaRPr lang="ko-KR" altLang="en-US" sz="2400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21" y="2202747"/>
            <a:ext cx="39243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7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</a:rPr>
              <a:t>코드 작성 및 수정</a:t>
            </a:r>
            <a:endParaRPr lang="en-US" altLang="ko-KR" sz="1800" b="1" dirty="0">
              <a:latin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dirty="0"/>
              <a:t> 기본적인 코드의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b="1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b="1" dirty="0" smtClean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안드로이드 </a:t>
            </a:r>
            <a:r>
              <a:rPr lang="ko-KR" altLang="en-US" dirty="0" smtClean="0"/>
              <a:t>애플리케이션 </a:t>
            </a:r>
            <a:r>
              <a:rPr lang="ko-KR" altLang="en-US" dirty="0" smtClean="0"/>
              <a:t>작성</a:t>
            </a:r>
            <a:endParaRPr lang="ko-KR" altLang="en-US" sz="2400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r="32378" b="17669"/>
          <a:stretch/>
        </p:blipFill>
        <p:spPr>
          <a:xfrm>
            <a:off x="251520" y="1881489"/>
            <a:ext cx="4573143" cy="259572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571520" y="1881489"/>
            <a:ext cx="4509247" cy="419658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1&gt; </a:t>
            </a:r>
            <a:r>
              <a:rPr lang="en-US" altLang="ko-KR" sz="1600" dirty="0" err="1" smtClean="0"/>
              <a:t>MainActivity</a:t>
            </a:r>
            <a:r>
              <a:rPr lang="en-US" altLang="ko-KR" sz="1600" dirty="0" smtClean="0"/>
              <a:t> : </a:t>
            </a:r>
            <a:r>
              <a:rPr lang="en-US" altLang="ko-KR" sz="1600" dirty="0" err="1" smtClean="0"/>
              <a:t>AppCompatActivity</a:t>
            </a:r>
            <a:r>
              <a:rPr lang="ko-KR" altLang="en-US" sz="1600" dirty="0" smtClean="0"/>
              <a:t>로 부터 상속받은 클래스 정의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2&gt; </a:t>
            </a:r>
            <a:r>
              <a:rPr lang="en-US" altLang="ko-KR" sz="1600" dirty="0" err="1" smtClean="0"/>
              <a:t>onCreate</a:t>
            </a:r>
            <a:r>
              <a:rPr lang="en-US" altLang="ko-KR" sz="1600" dirty="0" smtClean="0"/>
              <a:t>() : </a:t>
            </a:r>
            <a:r>
              <a:rPr lang="ko-KR" altLang="en-US" sz="1600" dirty="0" smtClean="0"/>
              <a:t>자바의 </a:t>
            </a:r>
            <a:r>
              <a:rPr lang="en-US" altLang="ko-KR" sz="1600" dirty="0" smtClean="0"/>
              <a:t>main</a:t>
            </a:r>
            <a:r>
              <a:rPr lang="ko-KR" altLang="en-US" sz="1600" dirty="0" smtClean="0"/>
              <a:t>메서드 처럼 안드로이드의 시작하는 메서드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3&gt; </a:t>
            </a:r>
            <a:r>
              <a:rPr lang="en-US" altLang="ko-KR" sz="1600" dirty="0" err="1" smtClean="0"/>
              <a:t>super.onCreate</a:t>
            </a:r>
            <a:r>
              <a:rPr lang="en-US" altLang="ko-KR" sz="1600" dirty="0" smtClean="0"/>
              <a:t>(….) : </a:t>
            </a:r>
            <a:r>
              <a:rPr lang="ko-KR" altLang="en-US" sz="1600" dirty="0" smtClean="0"/>
              <a:t>상위 클래스에 있는 </a:t>
            </a:r>
            <a:r>
              <a:rPr lang="en-US" altLang="ko-KR" sz="1600" dirty="0" err="1" smtClean="0"/>
              <a:t>onCreate</a:t>
            </a:r>
            <a:r>
              <a:rPr lang="en-US" altLang="ko-KR" sz="1600" dirty="0" smtClean="0"/>
              <a:t>() </a:t>
            </a:r>
            <a:r>
              <a:rPr lang="ko-KR" altLang="en-US" sz="1600" dirty="0" smtClean="0"/>
              <a:t>메서드를 실행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4&gt; </a:t>
            </a:r>
            <a:r>
              <a:rPr lang="en-US" altLang="ko-KR" sz="1600" dirty="0" err="1" smtClean="0"/>
              <a:t>setContentView</a:t>
            </a:r>
            <a:r>
              <a:rPr lang="en-US" altLang="ko-KR" sz="1600" dirty="0" smtClean="0"/>
              <a:t>() : </a:t>
            </a:r>
            <a:r>
              <a:rPr lang="ko-KR" altLang="en-US" sz="1600" dirty="0" smtClean="0"/>
              <a:t>해당 위치에 있는 레이아웃을 화면에 보여줌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5&gt; </a:t>
            </a:r>
            <a:r>
              <a:rPr lang="en-US" altLang="ko-KR" sz="1600" dirty="0" err="1" smtClean="0"/>
              <a:t>R.layout.activity_main</a:t>
            </a:r>
            <a:r>
              <a:rPr lang="en-US" altLang="ko-KR" sz="1600" dirty="0" smtClean="0"/>
              <a:t> : res</a:t>
            </a:r>
            <a:r>
              <a:rPr lang="ko-KR" altLang="en-US" sz="1600" dirty="0" smtClean="0"/>
              <a:t>에서 는 </a:t>
            </a:r>
            <a:r>
              <a:rPr lang="en-US" altLang="ko-KR" sz="1600" dirty="0" smtClean="0"/>
              <a:t>layout </a:t>
            </a:r>
            <a:r>
              <a:rPr lang="ko-KR" altLang="en-US" sz="1600" dirty="0" smtClean="0"/>
              <a:t>중 </a:t>
            </a:r>
            <a:r>
              <a:rPr lang="en-US" altLang="ko-KR" sz="1600" dirty="0" smtClean="0"/>
              <a:t>activity_main.xml </a:t>
            </a:r>
            <a:r>
              <a:rPr lang="ko-KR" altLang="en-US" sz="1600" dirty="0" smtClean="0"/>
              <a:t>를 불러옴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0999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784765" y="774701"/>
            <a:ext cx="6107716" cy="590319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ko-KR" altLang="en-US" dirty="0" smtClean="0"/>
              <a:t>상속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부모의특성을 그대로 물려받는 것으로 변수나 </a:t>
            </a:r>
            <a:r>
              <a:rPr lang="ko-KR" altLang="en-US" b="0" dirty="0" err="1" smtClean="0"/>
              <a:t>메소드</a:t>
            </a:r>
            <a:r>
              <a:rPr lang="ko-KR" altLang="en-US" b="0" dirty="0" smtClean="0"/>
              <a:t> 재 사용가능</a:t>
            </a:r>
            <a:endParaRPr lang="en-US" altLang="ko-KR" b="0" dirty="0" smtClean="0"/>
          </a:p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의상속</a:t>
            </a:r>
            <a:endParaRPr lang="ko-KR" altLang="en-US" b="0" dirty="0"/>
          </a:p>
          <a:p>
            <a:pPr lvl="1"/>
            <a:r>
              <a:rPr lang="ko-KR" altLang="en-US" b="0" dirty="0" smtClean="0"/>
              <a:t>처음 만들어본 액티비티에서</a:t>
            </a:r>
            <a:r>
              <a:rPr lang="en-US" altLang="ko-KR" b="0" dirty="0"/>
              <a:t>extends </a:t>
            </a:r>
            <a:r>
              <a:rPr lang="ko-KR" altLang="en-US" b="0" dirty="0" smtClean="0"/>
              <a:t>키워드 사용</a:t>
            </a:r>
            <a:endParaRPr lang="en-US" altLang="ko-KR" b="0" dirty="0" smtClean="0"/>
          </a:p>
          <a:p>
            <a:pPr lvl="1"/>
            <a:r>
              <a:rPr lang="en-US" altLang="ko-KR" b="1" dirty="0"/>
              <a:t>public class </a:t>
            </a:r>
            <a:r>
              <a:rPr lang="en-US" altLang="ko-KR" b="1" dirty="0" err="1"/>
              <a:t>MainActivity</a:t>
            </a:r>
            <a:r>
              <a:rPr lang="en-US" altLang="ko-KR" b="1" dirty="0"/>
              <a:t> </a:t>
            </a:r>
            <a:r>
              <a:rPr lang="en-US" altLang="ko-KR" b="1" dirty="0" err="1" smtClean="0"/>
              <a:t>extendsAppCompatActivity</a:t>
            </a:r>
            <a:endParaRPr lang="en-US" altLang="ko-KR" b="0" dirty="0" smtClean="0"/>
          </a:p>
          <a:p>
            <a:pPr lvl="1"/>
            <a:endParaRPr lang="en-US" altLang="ko-KR" dirty="0"/>
          </a:p>
          <a:p>
            <a:r>
              <a:rPr lang="ko-KR" altLang="en-US" dirty="0" err="1" smtClean="0"/>
              <a:t>부모클래스의메소드를재정의</a:t>
            </a:r>
            <a:endParaRPr lang="en-US" altLang="ko-KR" dirty="0" smtClean="0"/>
          </a:p>
          <a:p>
            <a:pPr lvl="1"/>
            <a:r>
              <a:rPr lang="en-US" altLang="ko-KR" b="0" dirty="0" err="1" smtClean="0"/>
              <a:t>onCreate</a:t>
            </a:r>
            <a:r>
              <a:rPr lang="en-US" altLang="ko-KR" b="0" dirty="0"/>
              <a:t>() </a:t>
            </a:r>
            <a:r>
              <a:rPr lang="ko-KR" altLang="en-US" b="0" dirty="0" err="1" smtClean="0"/>
              <a:t>메소드는</a:t>
            </a:r>
            <a:r>
              <a:rPr lang="ko-KR" altLang="en-US" b="0" dirty="0" smtClean="0"/>
              <a:t> 이미 </a:t>
            </a:r>
            <a:r>
              <a:rPr lang="ko-KR" altLang="en-US" b="0" dirty="0" err="1" smtClean="0"/>
              <a:t>부모클래</a:t>
            </a:r>
            <a:r>
              <a:rPr lang="ko-KR" altLang="en-US" b="0" dirty="0" smtClean="0"/>
              <a:t> </a:t>
            </a:r>
            <a:r>
              <a:rPr lang="ko-KR" altLang="en-US" b="0" dirty="0" err="1" smtClean="0"/>
              <a:t>스에</a:t>
            </a:r>
            <a:r>
              <a:rPr lang="ko-KR" altLang="en-US" b="0" dirty="0" smtClean="0"/>
              <a:t> 정의 되어 있음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기능을 추가하고 싶을 </a:t>
            </a:r>
            <a:r>
              <a:rPr lang="ko-KR" altLang="en-US" b="0" dirty="0" err="1" smtClean="0"/>
              <a:t>때재정의</a:t>
            </a:r>
            <a:r>
              <a:rPr lang="en-US" altLang="ko-KR" b="0" dirty="0"/>
              <a:t>(Override)</a:t>
            </a:r>
          </a:p>
          <a:p>
            <a:r>
              <a:rPr lang="en-US" altLang="ko-KR" dirty="0"/>
              <a:t>this</a:t>
            </a:r>
            <a:r>
              <a:rPr lang="ko-KR" altLang="en-US" dirty="0"/>
              <a:t>와</a:t>
            </a:r>
            <a:r>
              <a:rPr lang="en-US" altLang="ko-KR" dirty="0" smtClean="0"/>
              <a:t>super</a:t>
            </a:r>
          </a:p>
          <a:p>
            <a:pPr lvl="1"/>
            <a:r>
              <a:rPr lang="ko-KR" altLang="en-US" b="0" dirty="0" smtClean="0"/>
              <a:t>나 자신은</a:t>
            </a:r>
            <a:r>
              <a:rPr lang="en-US" altLang="ko-KR" b="0" dirty="0"/>
              <a:t>this, </a:t>
            </a:r>
            <a:r>
              <a:rPr lang="ko-KR" altLang="en-US" b="0" dirty="0"/>
              <a:t>부모는</a:t>
            </a:r>
            <a:r>
              <a:rPr lang="en-US" altLang="ko-KR" b="0" dirty="0"/>
              <a:t>super </a:t>
            </a:r>
            <a:r>
              <a:rPr lang="ko-KR" altLang="en-US" b="0" dirty="0" smtClean="0"/>
              <a:t>를 사용하여 변수나 </a:t>
            </a:r>
            <a:r>
              <a:rPr lang="ko-KR" altLang="en-US" b="0" dirty="0" err="1" smtClean="0"/>
              <a:t>메소드참조</a:t>
            </a:r>
            <a:endParaRPr lang="en-US" altLang="ko-KR" b="0" dirty="0" smtClean="0"/>
          </a:p>
          <a:p>
            <a:pPr lvl="1"/>
            <a:r>
              <a:rPr lang="en-US" altLang="ko-KR" b="0" dirty="0" err="1" smtClean="0"/>
              <a:t>super.onCreate</a:t>
            </a:r>
            <a:r>
              <a:rPr lang="en-US" altLang="ko-KR" b="0" dirty="0"/>
              <a:t>( … </a:t>
            </a:r>
            <a:r>
              <a:rPr lang="en-US" altLang="ko-KR" b="0" dirty="0" smtClean="0"/>
              <a:t>);</a:t>
            </a:r>
            <a:endParaRPr lang="en-US" altLang="ko-KR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상속구조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43" t="35328" r="66872" b="38175"/>
          <a:stretch/>
        </p:blipFill>
        <p:spPr>
          <a:xfrm>
            <a:off x="251520" y="1288753"/>
            <a:ext cx="3094892" cy="250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41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4558144"/>
            <a:ext cx="8640000" cy="1823183"/>
          </a:xfrm>
        </p:spPr>
        <p:txBody>
          <a:bodyPr/>
          <a:lstStyle/>
          <a:p>
            <a:r>
              <a:rPr lang="ko-KR" altLang="en-US" dirty="0" err="1" smtClean="0"/>
              <a:t>액티비티가만들어질때</a:t>
            </a:r>
            <a:r>
              <a:rPr lang="en-US" altLang="ko-KR" dirty="0" err="1"/>
              <a:t>onCreate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  <a:endParaRPr lang="ko-KR" altLang="en-US" b="0" dirty="0"/>
          </a:p>
          <a:p>
            <a:pPr lvl="1"/>
            <a:r>
              <a:rPr lang="ko-KR" altLang="en-US" b="0" dirty="0" smtClean="0"/>
              <a:t>내가 만든 </a:t>
            </a:r>
            <a:r>
              <a:rPr lang="ko-KR" altLang="en-US" b="0" dirty="0" err="1" smtClean="0"/>
              <a:t>액티비티의</a:t>
            </a:r>
            <a:r>
              <a:rPr lang="ko-KR" altLang="en-US" b="0" dirty="0" smtClean="0"/>
              <a:t> </a:t>
            </a:r>
            <a:r>
              <a:rPr lang="en-US" altLang="ko-KR" b="0" dirty="0" err="1" smtClean="0"/>
              <a:t>onCreate</a:t>
            </a:r>
            <a:r>
              <a:rPr lang="en-US" altLang="ko-KR" b="0" dirty="0"/>
              <a:t>() </a:t>
            </a:r>
            <a:r>
              <a:rPr lang="ko-KR" altLang="en-US" b="0" dirty="0" err="1" smtClean="0"/>
              <a:t>메소드를호출</a:t>
            </a:r>
            <a:endParaRPr lang="en-US" altLang="ko-KR" b="0" dirty="0" smtClean="0"/>
          </a:p>
          <a:p>
            <a:pPr lvl="1"/>
            <a:r>
              <a:rPr lang="en-US" altLang="ko-KR" b="0" dirty="0" err="1" smtClean="0"/>
              <a:t>super.onCreate</a:t>
            </a:r>
            <a:r>
              <a:rPr lang="en-US" altLang="ko-KR" b="0" dirty="0"/>
              <a:t>() </a:t>
            </a:r>
            <a:r>
              <a:rPr lang="ko-KR" altLang="en-US" b="0" dirty="0" smtClean="0"/>
              <a:t>를 호출하여</a:t>
            </a:r>
            <a:r>
              <a:rPr lang="en-US" altLang="ko-KR" b="0" dirty="0"/>
              <a:t>Activity </a:t>
            </a:r>
            <a:r>
              <a:rPr lang="ko-KR" altLang="en-US" b="0" dirty="0" smtClean="0"/>
              <a:t>클래스에 정의된</a:t>
            </a:r>
            <a:r>
              <a:rPr lang="en-US" altLang="ko-KR" b="0" dirty="0" err="1"/>
              <a:t>onCreate</a:t>
            </a:r>
            <a:r>
              <a:rPr lang="en-US" altLang="ko-KR" b="0" dirty="0"/>
              <a:t>() </a:t>
            </a:r>
            <a:r>
              <a:rPr lang="ko-KR" altLang="en-US" b="0" dirty="0" err="1" smtClean="0"/>
              <a:t>메소드의기능을사용</a:t>
            </a:r>
            <a:endParaRPr lang="en-US" altLang="ko-KR" b="0" dirty="0" smtClean="0"/>
          </a:p>
          <a:p>
            <a:pPr lvl="1"/>
            <a:r>
              <a:rPr lang="ko-KR" altLang="en-US" b="0" dirty="0" err="1" smtClean="0"/>
              <a:t>그아래에추가적으로필요한기능을코드로추가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재정의한메소드를시스템에서호출하는방법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682" t="34854" r="31250" b="31343"/>
          <a:stretch/>
        </p:blipFill>
        <p:spPr>
          <a:xfrm>
            <a:off x="516621" y="1066221"/>
            <a:ext cx="7689274" cy="320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51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dirty="0"/>
              <a:t>JAVA </a:t>
            </a:r>
            <a:r>
              <a:rPr lang="ko-KR" altLang="en-US" sz="1800" dirty="0"/>
              <a:t>코드 작성 및 수정</a:t>
            </a:r>
            <a:endParaRPr lang="en-US" altLang="ko-KR" sz="180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dirty="0"/>
              <a:t>import </a:t>
            </a:r>
            <a:r>
              <a:rPr lang="ko-KR" altLang="en-US" dirty="0"/>
              <a:t>앞의 작은 </a:t>
            </a:r>
            <a:r>
              <a:rPr lang="en-US" altLang="ko-KR" dirty="0"/>
              <a:t>‘+’ </a:t>
            </a:r>
            <a:r>
              <a:rPr lang="ko-KR" altLang="en-US" dirty="0" smtClean="0"/>
              <a:t>아이콘을 </a:t>
            </a:r>
            <a:r>
              <a:rPr lang="ko-KR" altLang="en-US" dirty="0"/>
              <a:t>클릭하면 행이 확장됨</a:t>
            </a:r>
            <a:r>
              <a:rPr lang="en-US" altLang="ko-KR" dirty="0"/>
              <a:t> </a:t>
            </a: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dirty="0"/>
              <a:t>[Ctrl]+[Alt]+[O]</a:t>
            </a:r>
            <a:r>
              <a:rPr lang="ko-KR" altLang="en-US" dirty="0"/>
              <a:t>를 누르면 </a:t>
            </a:r>
            <a:r>
              <a:rPr lang="ko-KR" altLang="en-US" dirty="0" smtClean="0"/>
              <a:t>불필요하게 </a:t>
            </a:r>
            <a:r>
              <a:rPr lang="ko-KR" altLang="en-US" dirty="0" err="1"/>
              <a:t>임포트된</a:t>
            </a:r>
            <a:r>
              <a:rPr lang="ko-KR" altLang="en-US" dirty="0"/>
              <a:t> 문장 제거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애플리케이션 작성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7859" b="15350"/>
          <a:stretch/>
        </p:blipFill>
        <p:spPr>
          <a:xfrm>
            <a:off x="389404" y="2213562"/>
            <a:ext cx="7535396" cy="468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82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</a:rPr>
              <a:t>JAVA </a:t>
            </a:r>
            <a:r>
              <a:rPr lang="ko-KR" altLang="en-US" sz="1800" b="1" dirty="0" smtClean="0">
                <a:latin typeface="맑은 고딕" pitchFamily="50" charset="-127"/>
              </a:rPr>
              <a:t>코드 작성 및 수정</a:t>
            </a:r>
            <a:endParaRPr lang="en-US" altLang="ko-KR" sz="1800" b="1" dirty="0">
              <a:latin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b="1" dirty="0" smtClean="0"/>
              <a:t>Button</a:t>
            </a:r>
            <a:r>
              <a:rPr lang="ko-KR" altLang="en-US" b="1" dirty="0" smtClean="0"/>
              <a:t> 변수 추가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b="1" dirty="0" smtClean="0"/>
              <a:t>멤버변수 </a:t>
            </a:r>
            <a:r>
              <a:rPr lang="ko-KR" altLang="en-US" b="1" dirty="0"/>
              <a:t>위치인 </a:t>
            </a:r>
            <a:r>
              <a:rPr lang="en-US" altLang="ko-KR" b="1" dirty="0"/>
              <a:t>@</a:t>
            </a:r>
            <a:r>
              <a:rPr lang="en-US" altLang="ko-KR" b="1" dirty="0" smtClean="0"/>
              <a:t>Override</a:t>
            </a:r>
            <a:r>
              <a:rPr lang="ko-KR" altLang="en-US" b="1" dirty="0" smtClean="0"/>
              <a:t> 바로 </a:t>
            </a:r>
            <a:r>
              <a:rPr lang="ko-KR" altLang="en-US" b="1" dirty="0"/>
              <a:t>위에 다음을 입력</a:t>
            </a:r>
            <a:endParaRPr lang="en-US" altLang="ko-KR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6 오후 12.56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30" y="2280920"/>
            <a:ext cx="6373983" cy="5547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40" y="2943875"/>
            <a:ext cx="8117075" cy="371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4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smtClean="0"/>
              <a:t>[</a:t>
            </a:r>
            <a:r>
              <a:rPr lang="en-US" altLang="ko-KR" sz="1600" b="1" i="1" dirty="0" smtClean="0"/>
              <a:t>Alt]+[Enter] </a:t>
            </a:r>
            <a:r>
              <a:rPr lang="ko-KR" altLang="en-US" sz="1600" b="1" i="1" dirty="0" smtClean="0"/>
              <a:t>누르면 </a:t>
            </a:r>
            <a:r>
              <a:rPr lang="en-US" altLang="ko-KR" sz="1600" b="1" i="1" dirty="0" smtClean="0"/>
              <a:t>Button</a:t>
            </a:r>
            <a:r>
              <a:rPr lang="ko-KR" altLang="en-US" sz="1600" b="1" i="1" dirty="0" smtClean="0"/>
              <a:t>과 관련된 클래스가 자동으로  </a:t>
            </a:r>
            <a:r>
              <a:rPr lang="en-US" altLang="ko-KR" sz="1600" b="1" i="1" dirty="0" smtClean="0"/>
              <a:t>import</a:t>
            </a:r>
            <a:r>
              <a:rPr lang="ko-KR" altLang="en-US" sz="1600" b="1" i="1" dirty="0" smtClean="0"/>
              <a:t>문에 추가됨</a:t>
            </a:r>
            <a:endParaRPr lang="en-US" altLang="ko-KR" sz="1600" b="1" i="1" dirty="0" smtClean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 smtClean="0"/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JAVA </a:t>
            </a:r>
            <a:r>
              <a:rPr lang="ko-KR" altLang="en-US" b="1" dirty="0"/>
              <a:t>코드 작성 및 수정</a:t>
            </a:r>
            <a:endParaRPr lang="en-US" altLang="ko-KR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dirty="0" err="1"/>
              <a:t>findViewById</a:t>
            </a:r>
            <a:r>
              <a:rPr lang="en-US" altLang="ko-KR" dirty="0"/>
              <a:t>( ) </a:t>
            </a:r>
            <a:r>
              <a:rPr lang="ko-KR" altLang="en-US" dirty="0" err="1"/>
              <a:t>메소드를</a:t>
            </a:r>
            <a:r>
              <a:rPr lang="ko-KR" altLang="en-US" dirty="0"/>
              <a:t> 사용하여 </a:t>
            </a:r>
            <a:r>
              <a:rPr lang="en-US" altLang="ko-KR" dirty="0"/>
              <a:t>activity_main.xml </a:t>
            </a:r>
            <a:r>
              <a:rPr lang="ko-KR" altLang="en-US" dirty="0"/>
              <a:t>파일에서 만든 객체에 접근</a:t>
            </a:r>
            <a:endParaRPr lang="en-US" altLang="ko-KR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dirty="0" err="1"/>
              <a:t>setContentView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바로 아래에 다음 코드를 추가</a:t>
            </a:r>
            <a:endParaRPr lang="en-US" altLang="ko-KR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 </a:t>
            </a:r>
            <a:endParaRPr lang="en-US" altLang="ko-KR" sz="16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2542" b="15724"/>
          <a:stretch/>
        </p:blipFill>
        <p:spPr>
          <a:xfrm>
            <a:off x="954501" y="1719453"/>
            <a:ext cx="4619926" cy="3060365"/>
          </a:xfrm>
          <a:prstGeom prst="rect">
            <a:avLst/>
          </a:prstGeom>
        </p:spPr>
      </p:pic>
      <p:pic>
        <p:nvPicPr>
          <p:cNvPr id="8" name="Picture 1" descr="스크린샷 2017-02-26 오후 1.02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24" y="5842828"/>
            <a:ext cx="7200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6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[Select the form factors your app will run on]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앱을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실행한 환경을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선택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‘Phone and Tablet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 체크</a:t>
            </a: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itchFamily="2" charset="2"/>
              <a:buChar char="ü"/>
            </a:pPr>
            <a:r>
              <a:rPr lang="en-US" altLang="ko-KR" sz="2200" b="1" dirty="0">
                <a:latin typeface="맑은 고딕" pitchFamily="50" charset="-127"/>
                <a:ea typeface="맑은 고딕" pitchFamily="50" charset="-127"/>
              </a:rPr>
              <a:t>[Add an activity to Mobile] </a:t>
            </a:r>
            <a:r>
              <a:rPr lang="ko-KR" altLang="en-US" sz="2200" b="1" dirty="0">
                <a:latin typeface="맑은 고딕" pitchFamily="50" charset="-127"/>
                <a:ea typeface="맑은 고딕" pitchFamily="50" charset="-127"/>
              </a:rPr>
              <a:t>창에서 디폴트인 </a:t>
            </a:r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Empty </a:t>
            </a:r>
            <a:r>
              <a:rPr lang="en-US" altLang="ko-KR" sz="2200" b="1" dirty="0" smtClean="0">
                <a:latin typeface="맑은 고딕" pitchFamily="50" charset="-127"/>
                <a:ea typeface="맑은 고딕" pitchFamily="50" charset="-127"/>
              </a:rPr>
              <a:t>Activity</a:t>
            </a:r>
            <a:r>
              <a:rPr lang="ko-KR" altLang="en-US" sz="2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200" b="1" dirty="0">
                <a:latin typeface="맑은 고딕" pitchFamily="50" charset="-127"/>
                <a:ea typeface="맑은 고딕" pitchFamily="50" charset="-127"/>
              </a:rPr>
              <a:t>선택</a:t>
            </a:r>
            <a:endParaRPr lang="en-US" altLang="ko-KR" sz="2200" b="1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20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스튜디오시작과 프로젝트 구성 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5 오후 4.03.0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36"/>
          <a:stretch/>
        </p:blipFill>
        <p:spPr>
          <a:xfrm>
            <a:off x="4258983" y="1861623"/>
            <a:ext cx="2832100" cy="1253517"/>
          </a:xfrm>
          <a:prstGeom prst="rect">
            <a:avLst/>
          </a:prstGeom>
        </p:spPr>
      </p:pic>
      <p:pic>
        <p:nvPicPr>
          <p:cNvPr id="10" name="Picture 3" descr="스크린샷 2017-02-25 오후 4.05.2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9" b="37465"/>
          <a:stretch/>
        </p:blipFill>
        <p:spPr>
          <a:xfrm>
            <a:off x="1878677" y="4134608"/>
            <a:ext cx="4432476" cy="209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8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b="0" dirty="0" smtClean="0">
                <a:latin typeface="맑은 고딕" pitchFamily="50" charset="-127"/>
              </a:rPr>
              <a:t>JAVA </a:t>
            </a:r>
            <a:r>
              <a:rPr lang="ko-KR" altLang="en-US" b="0" dirty="0" smtClean="0">
                <a:latin typeface="맑은 고딕" pitchFamily="50" charset="-127"/>
              </a:rPr>
              <a:t>코드 작성 및 수정</a:t>
            </a: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dirty="0"/>
              <a:t>“</a:t>
            </a:r>
            <a:r>
              <a:rPr lang="en-US" altLang="ko-KR" dirty="0" smtClean="0"/>
              <a:t>button1.setoncl”</a:t>
            </a:r>
            <a:r>
              <a:rPr lang="ko-KR" altLang="en-US" dirty="0" smtClean="0"/>
              <a:t>까지 입력 후 </a:t>
            </a:r>
            <a:r>
              <a:rPr lang="en-US" altLang="ko-KR" dirty="0" err="1"/>
              <a:t>setOnClickListener</a:t>
            </a:r>
            <a:r>
              <a:rPr lang="en-US" altLang="ko-KR" dirty="0"/>
              <a:t>( )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endParaRPr lang="en-US" altLang="ko-KR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안드로이드 애플리케이션 </a:t>
            </a:r>
            <a:r>
              <a:rPr lang="ko-KR" altLang="en-US" dirty="0" smtClean="0"/>
              <a:t>작성</a:t>
            </a:r>
            <a:endParaRPr lang="ko-KR" altLang="en-US" sz="2400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758" t="-10156" r="-1758" b="10156"/>
          <a:stretch/>
        </p:blipFill>
        <p:spPr>
          <a:xfrm>
            <a:off x="932548" y="1407489"/>
            <a:ext cx="6108365" cy="34155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14630" y="3581386"/>
            <a:ext cx="3845859" cy="181588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이벤트</a:t>
            </a:r>
            <a:r>
              <a:rPr lang="en-US" altLang="ko-KR" sz="1600" dirty="0"/>
              <a:t>(event</a:t>
            </a:r>
            <a:r>
              <a:rPr lang="en-US" altLang="ko-KR" sz="1600" dirty="0" smtClean="0"/>
              <a:t>):</a:t>
            </a:r>
            <a:r>
              <a:rPr lang="ko-KR" altLang="en-US" sz="1600" dirty="0" smtClean="0"/>
              <a:t>사용자의 </a:t>
            </a:r>
            <a:r>
              <a:rPr lang="ko-KR" altLang="en-US" sz="1600" dirty="0"/>
              <a:t>입력</a:t>
            </a:r>
            <a:r>
              <a:rPr lang="en-US" altLang="ko-KR" sz="1600" dirty="0"/>
              <a:t>, </a:t>
            </a:r>
            <a:r>
              <a:rPr lang="ko-KR" altLang="en-US" sz="1600" dirty="0"/>
              <a:t>즉 키보드</a:t>
            </a:r>
            <a:r>
              <a:rPr lang="en-US" altLang="ko-KR" sz="1600" dirty="0"/>
              <a:t>, </a:t>
            </a:r>
            <a:r>
              <a:rPr lang="ko-KR" altLang="en-US" sz="1600" dirty="0"/>
              <a:t>마우스 등의 장치로부터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발생하는 </a:t>
            </a:r>
            <a:r>
              <a:rPr lang="ko-KR" altLang="en-US" sz="1600" dirty="0"/>
              <a:t>모든 사건을 의미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이벤트 </a:t>
            </a:r>
            <a:r>
              <a:rPr lang="ko-KR" altLang="en-US" sz="1600" dirty="0" err="1"/>
              <a:t>리스너는</a:t>
            </a:r>
            <a:r>
              <a:rPr lang="ko-KR" altLang="en-US" sz="1600" dirty="0"/>
              <a:t> 발생한 이벤트를 처리하는 객체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이벤트 </a:t>
            </a:r>
            <a:r>
              <a:rPr lang="ko-KR" altLang="en-US" sz="1600" dirty="0" err="1"/>
              <a:t>핸들러는</a:t>
            </a:r>
            <a:r>
              <a:rPr lang="ko-KR" altLang="en-US" sz="1600" dirty="0"/>
              <a:t> 이벤트를 처리하는 이벤트 </a:t>
            </a:r>
            <a:r>
              <a:rPr lang="ko-KR" altLang="en-US" sz="1600" dirty="0" err="1"/>
              <a:t>리스너의</a:t>
            </a:r>
            <a:r>
              <a:rPr lang="ko-KR" altLang="en-US" sz="1600" dirty="0"/>
              <a:t> 멤버 메서드</a:t>
            </a:r>
            <a:endParaRPr lang="en-US" altLang="ko-KR" sz="16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0929" y="3581386"/>
            <a:ext cx="4244292" cy="2620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67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dirty="0" err="1" smtClean="0"/>
              <a:t>setOnClickListener</a:t>
            </a:r>
            <a:r>
              <a:rPr lang="en-US" altLang="ko-KR" sz="1600" dirty="0"/>
              <a:t>( 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에 </a:t>
            </a:r>
            <a:r>
              <a:rPr lang="ko-KR" altLang="en-US" sz="1600" dirty="0"/>
              <a:t>“</a:t>
            </a:r>
            <a:r>
              <a:rPr lang="en-US" altLang="ko-KR" sz="1600" dirty="0"/>
              <a:t>new </a:t>
            </a:r>
            <a:r>
              <a:rPr lang="en-US" altLang="ko-KR" sz="1600" dirty="0" smtClean="0"/>
              <a:t>View”</a:t>
            </a:r>
            <a:r>
              <a:rPr lang="ko-KR" altLang="en-US" sz="1600" dirty="0"/>
              <a:t>을 </a:t>
            </a:r>
            <a:r>
              <a:rPr lang="ko-KR" altLang="en-US" sz="1600" dirty="0" smtClean="0"/>
              <a:t>입력 후 </a:t>
            </a:r>
            <a:r>
              <a:rPr lang="en-US" altLang="ko-KR" sz="1600" dirty="0" err="1" smtClean="0"/>
              <a:t>OnClickListener</a:t>
            </a:r>
            <a:r>
              <a:rPr lang="en-US" altLang="ko-KR" sz="1600" dirty="0"/>
              <a:t>( 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선택</a:t>
            </a:r>
            <a:endParaRPr lang="en-US" altLang="ko-KR" sz="1600" dirty="0" smtClean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dirty="0" smtClean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dirty="0" smtClean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dirty="0" smtClean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dirty="0" err="1" smtClean="0"/>
              <a:t>onClick</a:t>
            </a:r>
            <a:r>
              <a:rPr lang="en-US" altLang="ko-KR" dirty="0"/>
              <a:t>( ) </a:t>
            </a:r>
            <a:r>
              <a:rPr lang="ko-KR" altLang="en-US" dirty="0" err="1"/>
              <a:t>메소드가</a:t>
            </a:r>
            <a:r>
              <a:rPr lang="ko-KR" altLang="en-US" dirty="0"/>
              <a:t> 자동으로 추가</a:t>
            </a:r>
            <a:endParaRPr lang="en-US" altLang="ko-KR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dirty="0" smtClean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</a:t>
            </a:r>
            <a:r>
              <a:rPr lang="ko-KR" altLang="en-US" dirty="0" smtClean="0"/>
              <a:t>애플리케이션</a:t>
            </a:r>
            <a:endParaRPr lang="ko-KR" altLang="en-US" sz="2400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6744"/>
          <a:stretch/>
        </p:blipFill>
        <p:spPr>
          <a:xfrm>
            <a:off x="2128879" y="1809379"/>
            <a:ext cx="5345654" cy="21357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22603"/>
          <a:stretch/>
        </p:blipFill>
        <p:spPr>
          <a:xfrm>
            <a:off x="2128879" y="4379043"/>
            <a:ext cx="4762500" cy="21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4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b="1" dirty="0" smtClean="0"/>
              <a:t>버튼을 클릭했을 때 작동하기 </a:t>
            </a:r>
            <a:r>
              <a:rPr lang="ko-KR" altLang="en-US" b="1" dirty="0"/>
              <a:t>원</a:t>
            </a:r>
            <a:r>
              <a:rPr lang="ko-KR" altLang="en-US" b="1" dirty="0" smtClean="0"/>
              <a:t>하는 모든 코드를 </a:t>
            </a:r>
            <a:r>
              <a:rPr lang="en-US" altLang="ko-KR" b="1" dirty="0" err="1" smtClean="0"/>
              <a:t>onClick</a:t>
            </a:r>
            <a:r>
              <a:rPr lang="en-US" altLang="ko-KR" b="1" dirty="0" smtClean="0"/>
              <a:t>() </a:t>
            </a:r>
            <a:r>
              <a:rPr lang="ko-KR" altLang="en-US" b="1" dirty="0" err="1" smtClean="0"/>
              <a:t>메소드</a:t>
            </a:r>
            <a:r>
              <a:rPr lang="ko-KR" altLang="en-US" b="1" dirty="0" smtClean="0"/>
              <a:t> 안에 입력</a:t>
            </a:r>
            <a:endParaRPr lang="en-US" altLang="ko-KR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</a:t>
            </a:r>
            <a:r>
              <a:rPr lang="ko-KR" altLang="en-US" dirty="0" smtClean="0"/>
              <a:t>작성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5623"/>
          <a:stretch/>
        </p:blipFill>
        <p:spPr>
          <a:xfrm>
            <a:off x="251520" y="1801368"/>
            <a:ext cx="5001798" cy="33538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03" y="4505150"/>
            <a:ext cx="5088109" cy="221188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016976" y="2896380"/>
            <a:ext cx="3641708" cy="116378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Toast :</a:t>
            </a:r>
            <a:r>
              <a:rPr lang="ko-KR" altLang="en-US" sz="1200" dirty="0" smtClean="0"/>
              <a:t>잠시 메시지를 출력하는 클래스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 smtClean="0"/>
              <a:t>getAppliationContext</a:t>
            </a:r>
            <a:r>
              <a:rPr lang="en-US" altLang="ko-KR" sz="1200" dirty="0" smtClean="0"/>
              <a:t>() :</a:t>
            </a:r>
            <a:r>
              <a:rPr lang="ko-KR" altLang="en-US" sz="1200" dirty="0" smtClean="0"/>
              <a:t>어플리케이션의 </a:t>
            </a:r>
            <a:r>
              <a:rPr lang="en-US" altLang="ko-KR" sz="1200" dirty="0" smtClean="0"/>
              <a:t>context</a:t>
            </a:r>
            <a:r>
              <a:rPr lang="ko-KR" altLang="en-US" sz="1200" dirty="0" smtClean="0"/>
              <a:t>정보를 표시 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 smtClean="0"/>
              <a:t>makeText</a:t>
            </a:r>
            <a:r>
              <a:rPr lang="en-US" altLang="ko-KR" sz="1200" dirty="0" smtClean="0"/>
              <a:t>() : </a:t>
            </a:r>
            <a:r>
              <a:rPr lang="ko-KR" altLang="en-US" sz="1200" dirty="0" smtClean="0"/>
              <a:t>메서드를 </a:t>
            </a:r>
            <a:r>
              <a:rPr lang="ko-KR" altLang="en-US" sz="1200" dirty="0" err="1" smtClean="0"/>
              <a:t>만듬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Show() : </a:t>
            </a:r>
            <a:r>
              <a:rPr lang="ko-KR" altLang="en-US" sz="1200" dirty="0" smtClean="0"/>
              <a:t>화면에 보여줌 </a:t>
            </a:r>
            <a:endParaRPr lang="en-US" altLang="ko-KR" sz="1200" dirty="0" smtClean="0"/>
          </a:p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3102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800" b="0" dirty="0" smtClean="0">
                <a:latin typeface="맑은 고딕" pitchFamily="50" charset="-127"/>
              </a:rPr>
              <a:t>프로젝트 실행 및 결과 확인</a:t>
            </a:r>
            <a:endParaRPr lang="ko-KR" altLang="en-US" sz="1800" b="0" dirty="0">
              <a:latin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dirty="0"/>
              <a:t>[Run As]-[Run ‘app’]</a:t>
            </a:r>
            <a:r>
              <a:rPr lang="ko-KR" altLang="en-US" dirty="0"/>
              <a:t>을 선택하거나 </a:t>
            </a:r>
            <a:r>
              <a:rPr lang="en-US" altLang="ko-KR" dirty="0"/>
              <a:t>[Run ‘app</a:t>
            </a:r>
            <a:r>
              <a:rPr lang="en-US" altLang="ko-KR" dirty="0" smtClean="0"/>
              <a:t>’]</a:t>
            </a:r>
            <a:r>
              <a:rPr lang="ko-KR" altLang="en-US" dirty="0" smtClean="0"/>
              <a:t>을 </a:t>
            </a:r>
            <a:r>
              <a:rPr lang="ko-KR" altLang="en-US" dirty="0"/>
              <a:t>클릭해서 프로젝트를 실행</a:t>
            </a:r>
            <a:endParaRPr lang="en-US" altLang="ko-KR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안드로이드 </a:t>
            </a:r>
            <a:r>
              <a:rPr lang="ko-KR" altLang="en-US" dirty="0" smtClean="0"/>
              <a:t>애플리케이션 </a:t>
            </a:r>
            <a:r>
              <a:rPr lang="ko-KR" altLang="en-US" dirty="0" smtClean="0"/>
              <a:t>작성</a:t>
            </a:r>
            <a:endParaRPr lang="ko-KR" altLang="en-US" sz="2400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-11418" t="-1033" r="669" b="13316"/>
          <a:stretch/>
        </p:blipFill>
        <p:spPr>
          <a:xfrm>
            <a:off x="557806" y="1816820"/>
            <a:ext cx="2838450" cy="23311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8219"/>
          <a:stretch/>
        </p:blipFill>
        <p:spPr>
          <a:xfrm>
            <a:off x="3702542" y="1988448"/>
            <a:ext cx="4374658" cy="345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Activity_main.xml </a:t>
            </a:r>
            <a:r>
              <a:rPr lang="ko-KR" altLang="en-US" dirty="0" smtClean="0"/>
              <a:t>문서 버튼 추가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dirty="0" err="1" smtClean="0">
                <a:sym typeface="Wingdings" panose="05000000000000000000" pitchFamily="2" charset="2"/>
              </a:rPr>
              <a:t>onClick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이라는 이벤트에 값 부여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자바코드추가 </a:t>
            </a:r>
            <a:r>
              <a:rPr lang="en-US" altLang="ko-KR" dirty="0" smtClean="0">
                <a:sym typeface="Wingdings" panose="05000000000000000000" pitchFamily="2" charset="2"/>
              </a:rPr>
              <a:t>=&gt; </a:t>
            </a:r>
            <a:r>
              <a:rPr lang="ko-KR" altLang="en-US" dirty="0" smtClean="0">
                <a:sym typeface="Wingdings" panose="05000000000000000000" pitchFamily="2" charset="2"/>
              </a:rPr>
              <a:t>이벤트에 </a:t>
            </a:r>
            <a:r>
              <a:rPr lang="ko-KR" altLang="en-US" dirty="0" err="1" smtClean="0">
                <a:sym typeface="Wingdings" panose="05000000000000000000" pitchFamily="2" charset="2"/>
              </a:rPr>
              <a:t>따른코두부여</a:t>
            </a:r>
            <a:r>
              <a:rPr lang="ko-KR" altLang="en-US" dirty="0" smtClean="0">
                <a:sym typeface="Wingdings" panose="05000000000000000000" pitchFamily="2" charset="2"/>
              </a:rPr>
              <a:t> 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Xml </a:t>
            </a:r>
            <a:r>
              <a:rPr lang="ko-KR" altLang="en-US" dirty="0" smtClean="0"/>
              <a:t>에서 클릭 이벤트 부여하기 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9567" t="38521" r="25411" b="33590"/>
          <a:stretch/>
        </p:blipFill>
        <p:spPr>
          <a:xfrm>
            <a:off x="374073" y="1620982"/>
            <a:ext cx="5403274" cy="25076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8990" t="49769" r="22294" b="36518"/>
          <a:stretch/>
        </p:blipFill>
        <p:spPr>
          <a:xfrm>
            <a:off x="2507672" y="4703828"/>
            <a:ext cx="5846619" cy="12330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9595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뷰</a:t>
            </a:r>
            <a:endParaRPr lang="ko-KR" altLang="en-US" dirty="0"/>
          </a:p>
        </p:txBody>
      </p:sp>
      <p:sp>
        <p:nvSpPr>
          <p:cNvPr id="11" name="부제목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015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160080" y="774701"/>
            <a:ext cx="898392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2600" b="0" dirty="0" smtClean="0">
                <a:latin typeface="맑은 고딕" pitchFamily="50" charset="-127"/>
                <a:ea typeface="맑은 고딕" pitchFamily="50" charset="-127"/>
              </a:rPr>
              <a:t>View </a:t>
            </a:r>
            <a:r>
              <a:rPr lang="ko-KR" altLang="en-US" sz="2600" b="0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화면에서 실제로 사용되는 것들은 모두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View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클래스 상속을 받음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뷰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클래스는 다른 말로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＇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＇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이라고도 함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다른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담을 수 있는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위젯은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레이아웃이라고 함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레이아웃은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ViewGroup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클래스 아래 존재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뷰의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뷰와 </a:t>
            </a:r>
            <a:r>
              <a:rPr lang="ko-KR" altLang="en-US" sz="2400" dirty="0" err="1" smtClean="0"/>
              <a:t>뷰그룹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 descr="스크린샷 2017-02-26 오후 2.17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5563" b="-1992"/>
          <a:stretch/>
        </p:blipFill>
        <p:spPr>
          <a:xfrm>
            <a:off x="251520" y="2659336"/>
            <a:ext cx="4714299" cy="369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5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뷰의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뷰와 </a:t>
            </a:r>
            <a:r>
              <a:rPr lang="ko-KR" altLang="en-US" sz="2400" dirty="0" err="1" smtClean="0"/>
              <a:t>뷰그룹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1" descr="스크린샷 2017-02-26 오후 2.20.2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76"/>
          <a:stretch/>
        </p:blipFill>
        <p:spPr>
          <a:xfrm>
            <a:off x="322491" y="1029475"/>
            <a:ext cx="7252625" cy="53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7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20508" y="649324"/>
            <a:ext cx="4694573" cy="55004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뷰</a:t>
            </a:r>
            <a:r>
              <a:rPr lang="en-US" altLang="ko-KR" sz="1400" dirty="0"/>
              <a:t>(View) </a:t>
            </a:r>
            <a:endParaRPr lang="ko-KR" altLang="en-US" sz="1400" b="0" dirty="0"/>
          </a:p>
          <a:p>
            <a:pPr lvl="1">
              <a:lnSpc>
                <a:spcPct val="150000"/>
              </a:lnSpc>
            </a:pPr>
            <a:r>
              <a:rPr lang="ko-KR" altLang="en-US" sz="1200" b="0" dirty="0" smtClean="0"/>
              <a:t>화면에 </a:t>
            </a:r>
            <a:r>
              <a:rPr lang="ko-KR" altLang="en-US" sz="1200" b="0" dirty="0" err="1" smtClean="0"/>
              <a:t>보이는각각의것들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버튼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텍스트등등</a:t>
            </a:r>
            <a:r>
              <a:rPr lang="en-US" altLang="ko-KR" sz="1200" b="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400" b="0" dirty="0" smtClean="0"/>
              <a:t>흔히 </a:t>
            </a:r>
            <a:r>
              <a:rPr lang="ko-KR" altLang="en-US" sz="1400" b="0" dirty="0" err="1" smtClean="0"/>
              <a:t>콘트롤</a:t>
            </a:r>
            <a:r>
              <a:rPr lang="en-US" altLang="ko-KR" sz="1400" b="0" dirty="0"/>
              <a:t>(Control)</a:t>
            </a:r>
            <a:r>
              <a:rPr lang="ko-KR" altLang="en-US" sz="1400" b="0" dirty="0" smtClean="0"/>
              <a:t>이나 위젯</a:t>
            </a:r>
            <a:r>
              <a:rPr lang="en-US" altLang="ko-KR" sz="1400" b="0" dirty="0"/>
              <a:t>(Widget)</a:t>
            </a:r>
            <a:r>
              <a:rPr lang="ko-KR" altLang="en-US" sz="1400" b="0" dirty="0" err="1"/>
              <a:t>이라불리는</a:t>
            </a:r>
            <a:r>
              <a:rPr lang="en-US" altLang="ko-KR" sz="1400" b="0" dirty="0"/>
              <a:t>UI </a:t>
            </a:r>
            <a:r>
              <a:rPr lang="ko-KR" altLang="en-US" sz="1400" b="0" dirty="0" smtClean="0"/>
              <a:t>구성요소</a:t>
            </a:r>
            <a:endParaRPr lang="en-US" altLang="ko-KR" sz="1400" b="0" dirty="0" smtClean="0"/>
          </a:p>
          <a:p>
            <a:pPr lvl="1">
              <a:lnSpc>
                <a:spcPct val="150000"/>
              </a:lnSpc>
            </a:pPr>
            <a:endParaRPr lang="ko-KR" altLang="en-US" sz="1400" b="0" dirty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뷰 그룹</a:t>
            </a:r>
            <a:r>
              <a:rPr lang="en-US" altLang="ko-KR" sz="1400" dirty="0"/>
              <a:t>(View Group) </a:t>
            </a:r>
            <a:endParaRPr lang="ko-KR" altLang="en-US" sz="1400" b="0" dirty="0"/>
          </a:p>
          <a:p>
            <a:pPr lvl="1">
              <a:lnSpc>
                <a:spcPct val="150000"/>
              </a:lnSpc>
            </a:pPr>
            <a:r>
              <a:rPr lang="ko-KR" altLang="en-US" sz="1200" b="0" dirty="0" smtClean="0"/>
              <a:t>뷰들을 여러 개 </a:t>
            </a:r>
            <a:r>
              <a:rPr lang="ko-KR" altLang="en-US" sz="1200" b="0" dirty="0" err="1" smtClean="0"/>
              <a:t>포함하고있는것</a:t>
            </a:r>
            <a:endParaRPr lang="ko-KR" altLang="en-US" sz="1200" b="0" dirty="0"/>
          </a:p>
          <a:p>
            <a:pPr lvl="1">
              <a:lnSpc>
                <a:spcPct val="150000"/>
              </a:lnSpc>
            </a:pPr>
            <a:r>
              <a:rPr lang="ko-KR" altLang="en-US" sz="1200" b="0" dirty="0" err="1" smtClean="0"/>
              <a:t>뷰그룹도</a:t>
            </a:r>
            <a:r>
              <a:rPr lang="ko-KR" altLang="en-US" sz="1200" b="0" dirty="0" smtClean="0"/>
              <a:t> 뷰에서 </a:t>
            </a:r>
            <a:r>
              <a:rPr lang="ko-KR" altLang="en-US" sz="1200" b="0" dirty="0" err="1" smtClean="0"/>
              <a:t>상속하여뷰가됨</a:t>
            </a:r>
            <a:r>
              <a:rPr lang="en-US" altLang="ko-KR" sz="1200" b="0" dirty="0"/>
              <a:t>. </a:t>
            </a:r>
            <a:endParaRPr lang="en-US" altLang="ko-KR" sz="1200" b="0" dirty="0" smtClean="0"/>
          </a:p>
          <a:p>
            <a:pPr lvl="1">
              <a:lnSpc>
                <a:spcPct val="150000"/>
              </a:lnSpc>
            </a:pPr>
            <a:r>
              <a:rPr lang="ko-KR" altLang="en-US" sz="1200" b="0" dirty="0" smtClean="0"/>
              <a:t>버튼</a:t>
            </a:r>
            <a:r>
              <a:rPr lang="en-US" altLang="ko-KR" sz="1200" b="0" dirty="0"/>
              <a:t>, </a:t>
            </a:r>
            <a:r>
              <a:rPr lang="ko-KR" altLang="en-US" sz="1200" b="0" dirty="0" err="1" smtClean="0"/>
              <a:t>텍스트뿐만아니라</a:t>
            </a:r>
            <a:r>
              <a:rPr lang="ko-KR" altLang="en-US" sz="1200" b="0" dirty="0" smtClean="0"/>
              <a:t> </a:t>
            </a:r>
            <a:r>
              <a:rPr lang="ko-KR" altLang="en-US" sz="1200" b="0" dirty="0" err="1" smtClean="0"/>
              <a:t>이것들을포함하는</a:t>
            </a:r>
            <a:r>
              <a:rPr lang="ko-KR" altLang="en-US" sz="1200" b="0" dirty="0" smtClean="0"/>
              <a:t> </a:t>
            </a:r>
            <a:r>
              <a:rPr lang="ko-KR" altLang="en-US" sz="1200" b="0" dirty="0" err="1" smtClean="0"/>
              <a:t>눈에보이지않는영역을포함함</a:t>
            </a:r>
            <a:endParaRPr lang="ko-KR" altLang="en-US" sz="1200" b="0" dirty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위젯</a:t>
            </a:r>
            <a:r>
              <a:rPr lang="en-US" altLang="ko-KR" sz="1400" dirty="0"/>
              <a:t>(Widget</a:t>
            </a:r>
            <a:r>
              <a:rPr lang="en-US" altLang="ko-KR" sz="1400" dirty="0" smtClean="0"/>
              <a:t>)</a:t>
            </a:r>
            <a:endParaRPr lang="ko-KR" altLang="en-US" sz="1400" b="0" dirty="0"/>
          </a:p>
          <a:p>
            <a:pPr lvl="1">
              <a:lnSpc>
                <a:spcPct val="150000"/>
              </a:lnSpc>
            </a:pPr>
            <a:r>
              <a:rPr lang="ko-KR" altLang="en-US" sz="1200" b="0" dirty="0" err="1" smtClean="0"/>
              <a:t>뷰중에서</a:t>
            </a:r>
            <a:r>
              <a:rPr lang="ko-KR" altLang="en-US" sz="1200" b="0" dirty="0" smtClean="0"/>
              <a:t> 일반적인 컨트롤의 </a:t>
            </a:r>
            <a:r>
              <a:rPr lang="ko-KR" altLang="en-US" sz="1200" b="0" dirty="0" err="1" smtClean="0"/>
              <a:t>역할을하고있는것</a:t>
            </a:r>
            <a:endParaRPr lang="en-US" altLang="ko-KR" sz="1200" b="0" dirty="0" smtClean="0"/>
          </a:p>
          <a:p>
            <a:pPr lvl="1">
              <a:lnSpc>
                <a:spcPct val="150000"/>
              </a:lnSpc>
            </a:pPr>
            <a:r>
              <a:rPr lang="ko-KR" altLang="en-US" sz="1400" b="0" dirty="0" smtClean="0"/>
              <a:t>버튼</a:t>
            </a:r>
            <a:r>
              <a:rPr lang="en-US" altLang="ko-KR" sz="1400" b="0" dirty="0"/>
              <a:t>, </a:t>
            </a:r>
            <a:r>
              <a:rPr lang="ko-KR" altLang="en-US" sz="1400" b="0" dirty="0" err="1"/>
              <a:t>텍스트등등</a:t>
            </a:r>
            <a:endParaRPr lang="ko-KR" altLang="en-US" sz="1400" b="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레이아웃</a:t>
            </a:r>
            <a:r>
              <a:rPr lang="en-US" altLang="ko-KR" sz="1400" dirty="0"/>
              <a:t>(Layout</a:t>
            </a:r>
            <a:r>
              <a:rPr lang="en-US" altLang="ko-KR" sz="1400" dirty="0" smtClean="0"/>
              <a:t>)</a:t>
            </a:r>
            <a:endParaRPr lang="ko-KR" altLang="en-US" sz="1400" b="0" dirty="0"/>
          </a:p>
          <a:p>
            <a:pPr lvl="1">
              <a:lnSpc>
                <a:spcPct val="150000"/>
              </a:lnSpc>
            </a:pPr>
            <a:r>
              <a:rPr lang="ko-KR" altLang="en-US" sz="1200" b="0" dirty="0" smtClean="0"/>
              <a:t>뷰 그룹 중에서 </a:t>
            </a:r>
            <a:r>
              <a:rPr lang="ko-KR" altLang="en-US" sz="1200" b="0" dirty="0" err="1" smtClean="0"/>
              <a:t>내부에뷰들을</a:t>
            </a:r>
            <a:r>
              <a:rPr lang="ko-KR" altLang="en-US" sz="1200" b="0" dirty="0" smtClean="0"/>
              <a:t> 포함하고 </a:t>
            </a:r>
            <a:r>
              <a:rPr lang="ko-KR" altLang="en-US" sz="1200" b="0" dirty="0" err="1" smtClean="0"/>
              <a:t>있으면서그것들을</a:t>
            </a:r>
            <a:r>
              <a:rPr lang="ko-KR" altLang="en-US" sz="1200" b="0" dirty="0" smtClean="0"/>
              <a:t> 배치하는 </a:t>
            </a:r>
            <a:r>
              <a:rPr lang="ko-KR" altLang="en-US" sz="1200" b="0" dirty="0" err="1" smtClean="0"/>
              <a:t>역할을하는것</a:t>
            </a:r>
            <a:endParaRPr lang="ko-KR" altLang="en-US" sz="1200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뷰와뷰그룹의정의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25" y="1214702"/>
            <a:ext cx="2438391" cy="17442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87" y="3476480"/>
            <a:ext cx="3312026" cy="240846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2972" y="2908246"/>
            <a:ext cx="1563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[ </a:t>
            </a:r>
            <a:r>
              <a:rPr lang="ko-KR" altLang="en-US" sz="1200" dirty="0" err="1"/>
              <a:t>뷰와뷰그룹의관계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550025" y="5780456"/>
            <a:ext cx="2807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 err="1"/>
              <a:t>버튼과리니어레이아웃의계층도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7423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52480" y="1066117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0" dirty="0" smtClean="0"/>
              <a:t>클래스 </a:t>
            </a:r>
            <a:r>
              <a:rPr lang="ko-KR" altLang="en-US" b="0" dirty="0" err="1"/>
              <a:t>상속관계</a:t>
            </a:r>
            <a:r>
              <a:rPr lang="ko-KR" altLang="en-US" b="0" dirty="0"/>
              <a:t> 찾기</a:t>
            </a:r>
            <a:endParaRPr lang="en-US" altLang="ko-KR" b="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2000" dirty="0"/>
              <a:t>http://developer.android.com/reference</a:t>
            </a:r>
            <a:r>
              <a:rPr lang="ko-KR" altLang="en-US" sz="2000" dirty="0"/>
              <a:t>에서 자세히 확인할 수 </a:t>
            </a:r>
            <a:r>
              <a:rPr lang="ko-KR" altLang="en-US" sz="2000" dirty="0" smtClean="0"/>
              <a:t>있음</a:t>
            </a:r>
            <a:endParaRPr lang="en-US" altLang="ko-KR" sz="2000" dirty="0" smtClean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2000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2000" dirty="0" smtClean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2000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2000" dirty="0" smtClean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2000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2000" dirty="0" smtClean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2000" dirty="0" smtClean="0"/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dirty="0" smtClean="0"/>
              <a:t>View </a:t>
            </a:r>
            <a:r>
              <a:rPr lang="ko-KR" altLang="en-US" dirty="0" smtClean="0"/>
              <a:t>들의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marL="338138" indent="-342900">
              <a:buFont typeface="Wingdings" pitchFamily="2" charset="2"/>
              <a:buChar char="v"/>
            </a:pPr>
            <a:endParaRPr lang="en-US" altLang="ko-KR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b="0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b="0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2000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뷰의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뷰와 </a:t>
            </a:r>
            <a:r>
              <a:rPr lang="ko-KR" altLang="en-US" sz="2400" dirty="0" err="1" smtClean="0"/>
              <a:t>뷰그룹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Picture 2" descr="스크린샷 2017-02-26 오후 2.25.0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7"/>
          <a:stretch/>
        </p:blipFill>
        <p:spPr>
          <a:xfrm>
            <a:off x="794385" y="1832292"/>
            <a:ext cx="3760836" cy="260373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90283" y="5136776"/>
            <a:ext cx="2465294" cy="125505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 smtClean="0"/>
              <a:t>&lt;</a:t>
            </a:r>
            <a:r>
              <a:rPr lang="ko-KR" altLang="en-US" sz="1400" dirty="0" err="1" smtClean="0"/>
              <a:t>시작태그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r>
              <a:rPr lang="ko-KR" altLang="en-US" sz="1400" dirty="0" smtClean="0"/>
              <a:t>속성</a:t>
            </a:r>
            <a:r>
              <a:rPr lang="en-US" altLang="ko-KR" sz="1400" dirty="0" smtClean="0"/>
              <a:t>1=“</a:t>
            </a:r>
            <a:r>
              <a:rPr lang="ko-KR" altLang="en-US" sz="1400" dirty="0" smtClean="0"/>
              <a:t>속성값</a:t>
            </a:r>
            <a:r>
              <a:rPr lang="en-US" altLang="ko-KR" sz="1400" dirty="0" smtClean="0"/>
              <a:t>”</a:t>
            </a:r>
          </a:p>
          <a:p>
            <a:r>
              <a:rPr lang="ko-KR" altLang="en-US" sz="1400" dirty="0" smtClean="0"/>
              <a:t>속성</a:t>
            </a:r>
            <a:r>
              <a:rPr lang="en-US" altLang="ko-KR" sz="1400" dirty="0" smtClean="0"/>
              <a:t>2=“</a:t>
            </a:r>
            <a:r>
              <a:rPr lang="ko-KR" altLang="en-US" sz="1400" dirty="0" smtClean="0"/>
              <a:t>속성값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 smtClean="0"/>
              <a:t>……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/&gt;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862" t="8154" r="40906" b="2273"/>
          <a:stretch/>
        </p:blipFill>
        <p:spPr>
          <a:xfrm>
            <a:off x="3774019" y="4672000"/>
            <a:ext cx="3995928" cy="18013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9420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스크린샷 2017-02-25 오후 4.06.0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0"/>
          <a:stretch/>
        </p:blipFill>
        <p:spPr>
          <a:xfrm>
            <a:off x="328715" y="1666491"/>
            <a:ext cx="3280014" cy="2205597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[Choose options for your new file]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창도 디폴트로 두고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&lt;Finish&gt;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Android Studio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의 왼쪽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[Project Tree]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프로젝트가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추가됨</a:t>
            </a:r>
            <a:endParaRPr lang="en-US" altLang="ko-KR" b="1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sz="20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스튜디오시작과 프로젝트 구성 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02414" y="2769290"/>
            <a:ext cx="4846320" cy="523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Activity Name : </a:t>
            </a:r>
            <a:r>
              <a:rPr lang="ko-KR" altLang="en-US" sz="1400" b="1" dirty="0" smtClean="0">
                <a:latin typeface="+mn-ea"/>
              </a:rPr>
              <a:t>기본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소스인 </a:t>
            </a:r>
            <a:r>
              <a:rPr lang="en-US" altLang="ko-KR" sz="1400" b="1" dirty="0" smtClean="0">
                <a:latin typeface="+mn-ea"/>
              </a:rPr>
              <a:t>Java </a:t>
            </a:r>
            <a:r>
              <a:rPr lang="ko-KR" altLang="en-US" sz="1400" b="1" dirty="0" smtClean="0">
                <a:latin typeface="+mn-ea"/>
              </a:rPr>
              <a:t>파일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이름으로 지정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Layout Name : </a:t>
            </a:r>
            <a:r>
              <a:rPr lang="ko-KR" altLang="en-US" sz="1400" b="1" dirty="0" smtClean="0">
                <a:latin typeface="+mn-ea"/>
              </a:rPr>
              <a:t>기본 화면인 </a:t>
            </a:r>
            <a:r>
              <a:rPr lang="en-US" altLang="ko-KR" sz="1400" b="1" dirty="0" smtClean="0">
                <a:latin typeface="+mn-ea"/>
              </a:rPr>
              <a:t>XML </a:t>
            </a:r>
            <a:r>
              <a:rPr lang="ko-KR" altLang="en-US" sz="1400" b="1" dirty="0" smtClean="0">
                <a:latin typeface="+mn-ea"/>
              </a:rPr>
              <a:t>파일 이름으로 지정</a:t>
            </a:r>
            <a:endParaRPr lang="en-US" altLang="ko-KR" sz="1400" b="1" dirty="0" smtClean="0">
              <a:latin typeface="+mn-ea"/>
            </a:endParaRPr>
          </a:p>
        </p:txBody>
      </p:sp>
      <p:pic>
        <p:nvPicPr>
          <p:cNvPr id="12" name="Picture 1" descr="스크린샷 2017-02-25 오후 4.08.5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00" y="4577722"/>
            <a:ext cx="2512044" cy="196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7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05816" y="874427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 smtClean="0"/>
              <a:t>id </a:t>
            </a:r>
            <a:r>
              <a:rPr lang="ko-KR" altLang="en-US" sz="1800" b="1" dirty="0"/>
              <a:t>속성</a:t>
            </a:r>
            <a:endParaRPr lang="en-US" altLang="ko-KR" sz="1800" b="1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600" dirty="0"/>
              <a:t>id </a:t>
            </a:r>
            <a:r>
              <a:rPr lang="ko-KR" altLang="en-US" sz="1600" dirty="0"/>
              <a:t>속성은 모든 위젯의 아이디를 나타냄</a:t>
            </a:r>
            <a:endParaRPr lang="en-US" altLang="ko-KR" sz="160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600" dirty="0"/>
              <a:t>Java </a:t>
            </a:r>
            <a:r>
              <a:rPr lang="ko-KR" altLang="en-US" sz="1600" dirty="0"/>
              <a:t>코드에서 위젯에 접근할 때 </a:t>
            </a:r>
            <a:r>
              <a:rPr lang="en-US" altLang="ko-KR" sz="1600" dirty="0"/>
              <a:t>id </a:t>
            </a:r>
            <a:r>
              <a:rPr lang="ko-KR" altLang="en-US" sz="1600" dirty="0"/>
              <a:t>속성에 지정한 아이디를 사용</a:t>
            </a:r>
            <a:endParaRPr lang="en-US" altLang="ko-KR" sz="160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600" dirty="0"/>
              <a:t>id </a:t>
            </a:r>
            <a:r>
              <a:rPr lang="ko-KR" altLang="en-US" sz="1600" dirty="0"/>
              <a:t>속성은 위젯에 아이디를 새로 부여하는 개념이므로 “</a:t>
            </a:r>
            <a:r>
              <a:rPr lang="en-US" altLang="ko-KR" sz="1600" dirty="0"/>
              <a:t>@+id/” </a:t>
            </a:r>
            <a:r>
              <a:rPr lang="ko-KR" altLang="en-US" sz="1600" dirty="0"/>
              <a:t>형식으로 지정</a:t>
            </a:r>
            <a:endParaRPr lang="en-US" altLang="ko-KR" sz="160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600" dirty="0"/>
              <a:t>/ </a:t>
            </a:r>
            <a:r>
              <a:rPr lang="ko-KR" altLang="en-US" sz="1600" dirty="0"/>
              <a:t>다음에는 새로 지정할 </a:t>
            </a:r>
            <a:r>
              <a:rPr lang="en-US" altLang="ko-KR" sz="1600" dirty="0"/>
              <a:t>id</a:t>
            </a:r>
            <a:r>
              <a:rPr lang="ko-KR" altLang="en-US" sz="1600" dirty="0"/>
              <a:t>를 적음</a:t>
            </a:r>
            <a:endParaRPr lang="en-US" altLang="ko-KR" sz="1600" dirty="0"/>
          </a:p>
          <a:p>
            <a:pPr marL="355600" lvl="1" indent="0">
              <a:buNone/>
            </a:pPr>
            <a:r>
              <a:rPr lang="ko-KR" altLang="ko-KR" sz="1600" dirty="0"/>
              <a:t>→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android:id</a:t>
            </a:r>
            <a:r>
              <a:rPr lang="en-US" altLang="ko-KR" sz="1600" dirty="0"/>
              <a:t>=“@+id/btn1”</a:t>
            </a:r>
            <a:r>
              <a:rPr lang="ko-KR" altLang="en-US" sz="1600" dirty="0"/>
              <a:t>의 의미는 버튼 위젯의 아이디를 </a:t>
            </a:r>
            <a:r>
              <a:rPr lang="en-US" altLang="ko-KR" sz="1600" dirty="0"/>
              <a:t>btn1</a:t>
            </a:r>
            <a:r>
              <a:rPr lang="ko-KR" altLang="en-US" sz="1600" dirty="0"/>
              <a:t>로 부여한 것</a:t>
            </a:r>
            <a:endParaRPr lang="en-US" altLang="ko-KR" sz="1600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sz="24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726" t="22777" r="43064" b="21334"/>
          <a:stretch/>
        </p:blipFill>
        <p:spPr>
          <a:xfrm>
            <a:off x="253480" y="3008900"/>
            <a:ext cx="3538591" cy="28454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277" t="18164" r="45646" b="11039"/>
          <a:stretch/>
        </p:blipFill>
        <p:spPr>
          <a:xfrm>
            <a:off x="253480" y="3770336"/>
            <a:ext cx="3341367" cy="522313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8" name="직선 화살표 연결선 7"/>
          <p:cNvCxnSpPr/>
          <p:nvPr/>
        </p:nvCxnSpPr>
        <p:spPr bwMode="auto">
          <a:xfrm flipH="1">
            <a:off x="1587966" y="3293447"/>
            <a:ext cx="2226" cy="404819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5863"/>
          <a:stretch/>
        </p:blipFill>
        <p:spPr>
          <a:xfrm>
            <a:off x="4048628" y="2774832"/>
            <a:ext cx="4949524" cy="38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3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89248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layout_width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layout_height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m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atch_parent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자신의 부모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대게는 레이아웃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폭이나 높이를 맞춘다는 의미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wrap_content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자신의 폭이나 높이를 자신 안의 글자가 들어갈 정도로 설정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크기단위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px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화면의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픽셀수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dp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(160dpi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기준으로 계산한 픽셀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뷰의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844"/>
          <a:stretch/>
        </p:blipFill>
        <p:spPr>
          <a:xfrm>
            <a:off x="556793" y="2523902"/>
            <a:ext cx="4822032" cy="14072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13382"/>
          <a:stretch/>
        </p:blipFill>
        <p:spPr>
          <a:xfrm>
            <a:off x="3769509" y="3632135"/>
            <a:ext cx="5122971" cy="17701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13399"/>
          <a:stretch/>
        </p:blipFill>
        <p:spPr>
          <a:xfrm>
            <a:off x="556793" y="5238320"/>
            <a:ext cx="4278837" cy="125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4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87379" y="1052736"/>
            <a:ext cx="889248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background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b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ackground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속성은 위젯의 색상을 주로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#RRGGBB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값으로 지정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b="0" dirty="0"/>
              <a:t>padding </a:t>
            </a:r>
            <a:r>
              <a:rPr lang="ko-KR" altLang="en-US" b="0" dirty="0"/>
              <a:t>속성</a:t>
            </a:r>
            <a:endParaRPr lang="en-US" altLang="ko-KR" b="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2000" dirty="0"/>
              <a:t>Padding</a:t>
            </a:r>
            <a:r>
              <a:rPr lang="ko-KR" altLang="en-US" sz="2000" dirty="0"/>
              <a:t>은 위젯의 경계선으로부터 위젯 안의 요소가 떨어지도록 설정</a:t>
            </a:r>
            <a:endParaRPr lang="en-US" altLang="ko-KR" sz="2000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0" indent="-4762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뷰의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1308"/>
          <a:stretch/>
        </p:blipFill>
        <p:spPr>
          <a:xfrm>
            <a:off x="868952" y="1820402"/>
            <a:ext cx="5158757" cy="18259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0250"/>
          <a:stretch/>
        </p:blipFill>
        <p:spPr>
          <a:xfrm>
            <a:off x="868952" y="4698273"/>
            <a:ext cx="5735766" cy="196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8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51521" y="1052736"/>
            <a:ext cx="3594154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0" dirty="0" err="1" smtClean="0">
                <a:latin typeface="맑은 고딕" pitchFamily="50" charset="-127"/>
                <a:ea typeface="맑은 고딕" pitchFamily="50" charset="-127"/>
              </a:rPr>
              <a:t>layout_margin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위젯과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사이에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여유를 두고 싶다면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layout_margin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속성을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0" dirty="0" smtClean="0"/>
              <a:t>visibility </a:t>
            </a:r>
            <a:r>
              <a:rPr lang="ko-KR" altLang="en-US" sz="1800" b="0" dirty="0"/>
              <a:t>속성</a:t>
            </a:r>
            <a:endParaRPr lang="en-US" altLang="ko-KR" sz="1800" b="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dirty="0"/>
              <a:t>visibility </a:t>
            </a:r>
            <a:r>
              <a:rPr lang="ko-KR" altLang="en-US" dirty="0"/>
              <a:t>속성은 위젯을 보일 것인지 여부를 결정</a:t>
            </a:r>
            <a:endParaRPr lang="en-US" altLang="ko-KR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dirty="0"/>
              <a:t>디폴트인 </a:t>
            </a:r>
            <a:r>
              <a:rPr lang="en-US" altLang="ko-KR" dirty="0"/>
              <a:t>visible</a:t>
            </a:r>
            <a:r>
              <a:rPr lang="ko-KR" altLang="en-US" dirty="0"/>
              <a:t>은 보이는 상태</a:t>
            </a:r>
            <a:r>
              <a:rPr lang="en-US" altLang="ko-KR" dirty="0"/>
              <a:t>, invisible</a:t>
            </a:r>
            <a:r>
              <a:rPr lang="ko-KR" altLang="en-US" dirty="0"/>
              <a:t>과 </a:t>
            </a:r>
            <a:r>
              <a:rPr lang="en-US" altLang="ko-KR" dirty="0"/>
              <a:t>gone</a:t>
            </a:r>
            <a:r>
              <a:rPr lang="ko-KR" altLang="en-US" dirty="0"/>
              <a:t>은 안 보이는 상태</a:t>
            </a:r>
            <a:endParaRPr lang="en-US" altLang="ko-KR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sz="18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뷰의 </a:t>
            </a:r>
            <a:r>
              <a:rPr lang="ko-KR" altLang="en-US" dirty="0" smtClean="0"/>
              <a:t>개요 ▶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350"/>
          <a:stretch/>
        </p:blipFill>
        <p:spPr>
          <a:xfrm>
            <a:off x="3845674" y="774701"/>
            <a:ext cx="4903880" cy="27663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7529"/>
          <a:stretch/>
        </p:blipFill>
        <p:spPr>
          <a:xfrm>
            <a:off x="3833210" y="3541059"/>
            <a:ext cx="4987807" cy="299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5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51520" y="846548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enabled, clickable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enabled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동작 여부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Clickable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클릭이나 터치가 가능하도록 함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en-US" altLang="ko-KR" b="0" dirty="0" smtClean="0"/>
              <a:t>rotation </a:t>
            </a:r>
            <a:r>
              <a:rPr lang="ko-KR" altLang="en-US" b="0" dirty="0"/>
              <a:t>속성</a:t>
            </a:r>
            <a:endParaRPr lang="en-US" altLang="ko-KR" b="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2000" dirty="0"/>
              <a:t>rotation</a:t>
            </a:r>
            <a:r>
              <a:rPr lang="ko-KR" altLang="en-US" sz="2000" dirty="0"/>
              <a:t>은 위젯을 회전시켜서 출력</a:t>
            </a:r>
            <a:endParaRPr lang="en-US" altLang="ko-KR" sz="200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2000" dirty="0"/>
              <a:t>값은 각도</a:t>
            </a:r>
            <a:r>
              <a:rPr lang="en-US" altLang="ko-KR" sz="2000" dirty="0"/>
              <a:t>(degree)</a:t>
            </a:r>
            <a:r>
              <a:rPr lang="ko-KR" altLang="en-US" sz="2000" dirty="0"/>
              <a:t>로 </a:t>
            </a:r>
            <a:r>
              <a:rPr lang="ko-KR" altLang="en-US" sz="2000" dirty="0" smtClean="0"/>
              <a:t>지정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뷰의 </a:t>
            </a:r>
            <a:r>
              <a:rPr lang="ko-KR" altLang="en-US" dirty="0" smtClean="0"/>
              <a:t>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1551"/>
          <a:stretch/>
        </p:blipFill>
        <p:spPr>
          <a:xfrm>
            <a:off x="901485" y="1903190"/>
            <a:ext cx="5167622" cy="17890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3085"/>
          <a:stretch/>
        </p:blipFill>
        <p:spPr>
          <a:xfrm>
            <a:off x="1054227" y="4927627"/>
            <a:ext cx="5014880" cy="14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6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52480" y="918265"/>
            <a:ext cx="8640000" cy="5328592"/>
          </a:xfrm>
        </p:spPr>
        <p:txBody>
          <a:bodyPr>
            <a:normAutofit/>
          </a:bodyPr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2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계층도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2600" b="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26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textColor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글자의 색상을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지정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#RRGGBB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나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#AARRGGBB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형식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textSize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글자의 크기를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dp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px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in, mm,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sp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단위로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지정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typeface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글자의 글꼴을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지정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값으로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sans, serif,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monospace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설정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디폴트는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normal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textStyle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글자의 스타일을 지정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355600" lvl="1" indent="0">
              <a:buNone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값으로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bold, italic,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bold|italic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설정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디폴트는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normal</a:t>
            </a: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singleLine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글이 길어 줄이 넘어갈 경우 강제로 한 줄만 출력하고 </a:t>
            </a:r>
            <a:r>
              <a:rPr lang="ko-KR" altLang="en-US" dirty="0" smtClean="0"/>
              <a:t>문자열의 </a:t>
            </a:r>
            <a:r>
              <a:rPr lang="ko-KR" altLang="en-US" dirty="0"/>
              <a:t>맨 </a:t>
            </a:r>
            <a:r>
              <a:rPr lang="ko-KR" altLang="en-US" dirty="0" smtClean="0"/>
              <a:t>뒤에</a:t>
            </a:r>
            <a:endParaRPr lang="en-US" altLang="ko-KR" dirty="0" smtClean="0"/>
          </a:p>
          <a:p>
            <a:pPr marL="355600" lvl="1" indent="0"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   ‘</a:t>
            </a:r>
            <a:r>
              <a:rPr lang="en-US" altLang="ko-KR" dirty="0"/>
              <a:t>...’</a:t>
            </a:r>
            <a:r>
              <a:rPr lang="ko-KR" altLang="en-US" dirty="0"/>
              <a:t>를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값으로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true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false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를 설정할 수 있으며 디폴트는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false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 smtClean="0"/>
              <a:t>위젯 다루기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텍스트뷰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584" t="15651" r="57284" b="10548"/>
          <a:stretch/>
        </p:blipFill>
        <p:spPr>
          <a:xfrm>
            <a:off x="1033631" y="1476308"/>
            <a:ext cx="3364992" cy="94183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58819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2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텍스트뷰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예제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 smtClean="0"/>
              <a:t>위젯 다루기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텍스트뷰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532"/>
          <a:stretch/>
        </p:blipFill>
        <p:spPr>
          <a:xfrm>
            <a:off x="470362" y="1586319"/>
            <a:ext cx="6744254" cy="479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7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dirty="0"/>
              <a:t>안드로이드 프로젝트 생성</a:t>
            </a:r>
            <a:endParaRPr lang="en-US" altLang="ko-KR" sz="160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600" b="1" dirty="0"/>
              <a:t>프로젝트 이름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en-US" altLang="ko-KR" sz="1600" b="1" dirty="0" smtClean="0"/>
              <a:t>Project4_1</a:t>
            </a:r>
            <a:endParaRPr lang="en-US" altLang="ko-KR" sz="1600" b="1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600" b="1" dirty="0"/>
              <a:t>패키지 이름 </a:t>
            </a:r>
            <a:r>
              <a:rPr lang="en-US" altLang="ko-KR" sz="1600" b="1" dirty="0"/>
              <a:t>: </a:t>
            </a:r>
            <a:r>
              <a:rPr lang="en-US" altLang="ko-KR" sz="1600" b="1" dirty="0" smtClean="0"/>
              <a:t>com.cookandroid.project4_1</a:t>
            </a:r>
            <a:endParaRPr lang="en-US" altLang="ko-KR" sz="1600" b="1" dirty="0"/>
          </a:p>
          <a:p>
            <a:pPr marL="338138" indent="-342900">
              <a:buFont typeface="Wingdings" pitchFamily="2" charset="2"/>
              <a:buChar char="v"/>
            </a:pP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텍스트뷰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속성을 변경하는 예제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 </a:t>
            </a:r>
            <a:r>
              <a:rPr lang="ko-KR" altLang="en-US" dirty="0" smtClean="0"/>
              <a:t>기본 </a:t>
            </a:r>
            <a:r>
              <a:rPr lang="ko-KR" altLang="en-US" dirty="0" smtClean="0"/>
              <a:t>위젯 다루기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Java </a:t>
            </a:r>
            <a:r>
              <a:rPr lang="ko-KR" altLang="en-US" sz="2400" dirty="0" smtClean="0"/>
              <a:t>코드로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 설정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11932"/>
          <a:stretch/>
        </p:blipFill>
        <p:spPr>
          <a:xfrm>
            <a:off x="713418" y="2764813"/>
            <a:ext cx="8178102" cy="283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6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35221" y="1116744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텍스트뷰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속성을 변경하는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r>
              <a:rPr lang="ko-KR" altLang="en-US" dirty="0" smtClean="0"/>
              <a:t>위젯 다루기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Java </a:t>
            </a:r>
            <a:r>
              <a:rPr lang="ko-KR" altLang="en-US" sz="2400" dirty="0" smtClean="0"/>
              <a:t>코드로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 설정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6383"/>
          <a:stretch/>
        </p:blipFill>
        <p:spPr>
          <a:xfrm>
            <a:off x="457046" y="1634270"/>
            <a:ext cx="7876813" cy="469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2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버튼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사용자에게서 어떤 값을 </a:t>
            </a: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입력받기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위한 가장 기본적인 </a:t>
            </a: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위젯으로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활용도가 높음</a:t>
            </a: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/>
              <a:t>위젯 다루기 ▶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74" y="2435902"/>
            <a:ext cx="8190476" cy="14476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2" y="4374070"/>
            <a:ext cx="8171428" cy="1495238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 bwMode="auto">
          <a:xfrm flipH="1">
            <a:off x="4718090" y="3886489"/>
            <a:ext cx="13644" cy="49826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직선 연결선 7"/>
          <p:cNvCxnSpPr/>
          <p:nvPr/>
        </p:nvCxnSpPr>
        <p:spPr bwMode="auto">
          <a:xfrm>
            <a:off x="950026" y="2873829"/>
            <a:ext cx="81939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직선 연결선 11"/>
          <p:cNvCxnSpPr/>
          <p:nvPr/>
        </p:nvCxnSpPr>
        <p:spPr bwMode="auto">
          <a:xfrm>
            <a:off x="950026" y="4807527"/>
            <a:ext cx="64126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8957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294402"/>
            <a:ext cx="8640763" cy="4845459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안드로이드 스튜디오 기초 ▶ 화면 구성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4"/>
          <p:cNvSpPr txBox="1">
            <a:spLocks/>
          </p:cNvSpPr>
          <p:nvPr/>
        </p:nvSpPr>
        <p:spPr bwMode="auto">
          <a:xfrm>
            <a:off x="267177" y="720097"/>
            <a:ext cx="8208912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sz="2000" dirty="0" smtClean="0"/>
              <a:t>안드로이드 스튜디오 화면의 요소</a:t>
            </a:r>
            <a:endParaRPr kumimoji="0"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006465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51520" y="888144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2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버튼 계층도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2200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2200" dirty="0">
              <a:latin typeface="맑은 고딕" pitchFamily="50" charset="-127"/>
              <a:ea typeface="맑은 고딕" pitchFamily="50" charset="-127"/>
            </a:endParaRPr>
          </a:p>
          <a:p>
            <a:pPr marL="0" indent="-4762">
              <a:buNone/>
            </a:pPr>
            <a:endParaRPr lang="en-US" altLang="ko-KR" sz="2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/>
              <a:t>위젯 다루기 ▶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410" t="11369" r="54409" b="2800"/>
          <a:stretch/>
        </p:blipFill>
        <p:spPr>
          <a:xfrm>
            <a:off x="3149628" y="1015553"/>
            <a:ext cx="2843784" cy="101498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251520" y="2320241"/>
            <a:ext cx="8151816" cy="344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536575" indent="-176213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720725" indent="-184150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138" indent="-342900">
              <a:buFont typeface="Wingdings" pitchFamily="2" charset="2"/>
              <a:buChar char="v"/>
            </a:pP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일반적인 버튼의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marL="0" indent="-4762">
              <a:buFont typeface="Arial" charset="0"/>
              <a:buNone/>
            </a:pP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Font typeface="Arial" panose="020B0604020202020204" pitchFamily="34" charset="0"/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Font typeface="Arial" panose="020B0604020202020204" pitchFamily="34" charset="0"/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29" y="2762896"/>
            <a:ext cx="6855975" cy="9817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161" y="3253749"/>
            <a:ext cx="4841879" cy="309039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연결선 8"/>
          <p:cNvCxnSpPr/>
          <p:nvPr/>
        </p:nvCxnSpPr>
        <p:spPr bwMode="auto">
          <a:xfrm>
            <a:off x="2277610" y="3666665"/>
            <a:ext cx="7058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직선 연결선 9"/>
          <p:cNvCxnSpPr/>
          <p:nvPr/>
        </p:nvCxnSpPr>
        <p:spPr bwMode="auto">
          <a:xfrm>
            <a:off x="6799057" y="4787498"/>
            <a:ext cx="56208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3268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에디트텍스트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값을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입력받은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후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해당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값을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코드에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가져와서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사용하는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용도로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많이 사용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430213" indent="-342900">
              <a:buFont typeface="Wingdings" pitchFamily="2" charset="2"/>
              <a:buChar char="ü"/>
            </a:pPr>
            <a:r>
              <a:rPr lang="ko-KR" altLang="en-US" sz="1800" b="1" dirty="0" smtClean="0"/>
              <a:t>일반적인 </a:t>
            </a:r>
            <a:r>
              <a:rPr lang="ko-KR" altLang="en-US" sz="1800" b="1" dirty="0" err="1"/>
              <a:t>에디트텍스트의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XML </a:t>
            </a:r>
            <a:r>
              <a:rPr lang="ko-KR" altLang="en-US" sz="1800" b="1" dirty="0"/>
              <a:t>코드</a:t>
            </a:r>
            <a:endParaRPr lang="en-US" altLang="ko-KR" sz="1800" b="1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/>
              <a:t>위젯 다루기 ▶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" t="7589" r="52753" b="5541"/>
          <a:stretch/>
        </p:blipFill>
        <p:spPr>
          <a:xfrm>
            <a:off x="4995166" y="1208916"/>
            <a:ext cx="3910701" cy="1351404"/>
          </a:xfrm>
          <a:prstGeom prst="rect">
            <a:avLst/>
          </a:prstGeom>
          <a:ln>
            <a:solidFill>
              <a:schemeClr val="tx2"/>
            </a:solidFill>
          </a:ln>
        </p:spPr>
      </p:pic>
      <p:grpSp>
        <p:nvGrpSpPr>
          <p:cNvPr id="6" name="그룹 5"/>
          <p:cNvGrpSpPr/>
          <p:nvPr/>
        </p:nvGrpSpPr>
        <p:grpSpPr>
          <a:xfrm>
            <a:off x="800103" y="3166558"/>
            <a:ext cx="6926577" cy="3278778"/>
            <a:chOff x="619125" y="1981448"/>
            <a:chExt cx="8201025" cy="369998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25" y="1981448"/>
              <a:ext cx="8201025" cy="8763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125" y="3052865"/>
              <a:ext cx="7285714" cy="2628571"/>
            </a:xfrm>
            <a:prstGeom prst="rect">
              <a:avLst/>
            </a:prstGeom>
          </p:spPr>
        </p:pic>
        <p:cxnSp>
          <p:nvCxnSpPr>
            <p:cNvPr id="9" name="직선 연결선 8"/>
            <p:cNvCxnSpPr/>
            <p:nvPr/>
          </p:nvCxnSpPr>
          <p:spPr bwMode="auto">
            <a:xfrm>
              <a:off x="3230088" y="2669969"/>
              <a:ext cx="926276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직선 연결선 9"/>
            <p:cNvCxnSpPr/>
            <p:nvPr/>
          </p:nvCxnSpPr>
          <p:spPr bwMode="auto">
            <a:xfrm>
              <a:off x="4605646" y="4710546"/>
              <a:ext cx="926276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53499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2480" y="1007016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err="1" smtClean="0"/>
              <a:t>안드로이드</a:t>
            </a:r>
            <a:r>
              <a:rPr lang="ko-KR" altLang="en-US" sz="1600" b="1" dirty="0" smtClean="0"/>
              <a:t> 프로젝트 생성</a:t>
            </a:r>
            <a:endParaRPr lang="en-US" altLang="ko-KR" sz="1600" b="1" dirty="0">
              <a:latin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600" b="1" dirty="0"/>
              <a:t>프로젝트 </a:t>
            </a:r>
            <a:r>
              <a:rPr lang="ko-KR" altLang="en-US" sz="1600" b="1" dirty="0" smtClean="0"/>
              <a:t>이름 </a:t>
            </a:r>
            <a:r>
              <a:rPr lang="en-US" altLang="ko-KR" sz="1600" b="1" dirty="0" smtClean="0"/>
              <a:t>: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Project4_2</a:t>
            </a:r>
            <a:endParaRPr lang="en-US" altLang="ko-KR" sz="1600" b="1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패키지 이름 </a:t>
            </a:r>
            <a:r>
              <a:rPr lang="en-US" altLang="ko-KR" sz="1600" b="1" dirty="0" smtClean="0"/>
              <a:t>: </a:t>
            </a:r>
            <a:r>
              <a:rPr lang="en-US" altLang="ko-KR" sz="1600" b="1" dirty="0" smtClean="0"/>
              <a:t>com.cookandroid.project4_2</a:t>
            </a:r>
            <a:endParaRPr lang="en-US" altLang="ko-KR" sz="1600" b="1" dirty="0" smtClean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1600" b="1" dirty="0"/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sz="1600" b="1" dirty="0" smtClean="0"/>
              <a:t>화면 디자인 및 편집</a:t>
            </a:r>
            <a:endParaRPr lang="en-US" altLang="ko-KR" sz="1600" b="1" dirty="0">
              <a:latin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600" dirty="0" err="1" smtClean="0"/>
              <a:t>EditText</a:t>
            </a:r>
            <a:r>
              <a:rPr lang="en-US" altLang="ko-KR" sz="1600" dirty="0" smtClean="0"/>
              <a:t> 2</a:t>
            </a:r>
            <a:r>
              <a:rPr lang="ko-KR" altLang="en-US" sz="1600" dirty="0" smtClean="0"/>
              <a:t>개</a:t>
            </a:r>
            <a:r>
              <a:rPr lang="en-US" altLang="ko-KR" sz="1600" dirty="0" smtClean="0"/>
              <a:t>, Button 4</a:t>
            </a:r>
            <a:r>
              <a:rPr lang="ko-KR" altLang="en-US" sz="1600" dirty="0" smtClean="0"/>
              <a:t>개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TextView</a:t>
            </a:r>
            <a:r>
              <a:rPr lang="en-US" altLang="ko-KR" sz="1600" dirty="0" smtClean="0"/>
              <a:t> 1</a:t>
            </a:r>
            <a:r>
              <a:rPr lang="ko-KR" altLang="en-US" sz="1600" dirty="0" smtClean="0"/>
              <a:t>개 생성</a:t>
            </a:r>
            <a:endParaRPr lang="en-US" altLang="ko-KR" sz="1600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600" dirty="0"/>
              <a:t>각 </a:t>
            </a:r>
            <a:r>
              <a:rPr lang="ko-KR" altLang="en-US" sz="1600" dirty="0" err="1"/>
              <a:t>위젯에</a:t>
            </a:r>
            <a:r>
              <a:rPr lang="ko-KR" altLang="en-US" sz="1600" dirty="0"/>
              <a:t> </a:t>
            </a:r>
            <a:r>
              <a:rPr lang="en-US" altLang="ko-KR" sz="1600" dirty="0" err="1"/>
              <a:t>layout_margin</a:t>
            </a:r>
            <a:r>
              <a:rPr lang="ko-KR" altLang="en-US" sz="1600" dirty="0"/>
              <a:t>을 적절히 </a:t>
            </a:r>
            <a:r>
              <a:rPr lang="ko-KR" altLang="en-US" sz="1600" dirty="0" smtClean="0"/>
              <a:t>지정</a:t>
            </a:r>
            <a:endParaRPr lang="en-US" altLang="ko-KR" sz="1600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600" dirty="0" err="1"/>
              <a:t>TextView</a:t>
            </a:r>
            <a:r>
              <a:rPr lang="ko-KR" altLang="en-US" sz="1600" dirty="0"/>
              <a:t>는 색상을 </a:t>
            </a:r>
            <a:r>
              <a:rPr lang="ko-KR" altLang="en-US" sz="1600" dirty="0" smtClean="0"/>
              <a:t>빨간색</a:t>
            </a:r>
            <a:r>
              <a:rPr lang="en-US" altLang="ko-KR" sz="1600" dirty="0" smtClean="0"/>
              <a:t>, </a:t>
            </a:r>
            <a:r>
              <a:rPr lang="ko-KR" altLang="en-US" sz="1600" dirty="0"/>
              <a:t>글자 크기를 </a:t>
            </a:r>
            <a:r>
              <a:rPr lang="en-US" altLang="ko-KR" sz="1600" dirty="0" smtClean="0"/>
              <a:t>30dp</a:t>
            </a: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600" dirty="0"/>
              <a:t>각 </a:t>
            </a:r>
            <a:r>
              <a:rPr lang="ko-KR" altLang="en-US" sz="1600" dirty="0" err="1"/>
              <a:t>위젯의</a:t>
            </a:r>
            <a:r>
              <a:rPr lang="ko-KR" altLang="en-US" sz="1600" dirty="0"/>
              <a:t> </a:t>
            </a:r>
            <a:r>
              <a:rPr lang="en-US" altLang="ko-KR" sz="1600" dirty="0"/>
              <a:t>id</a:t>
            </a:r>
            <a:r>
              <a:rPr lang="ko-KR" altLang="en-US" sz="1600" dirty="0"/>
              <a:t>는 위에서부터 차례로 </a:t>
            </a:r>
            <a:r>
              <a:rPr lang="en-US" altLang="ko-KR" sz="1600" dirty="0" smtClean="0"/>
              <a:t>Edit1</a:t>
            </a:r>
            <a:r>
              <a:rPr lang="en-US" altLang="ko-KR" sz="1600" dirty="0"/>
              <a:t>, Edit2, </a:t>
            </a:r>
            <a:endParaRPr lang="en-US" altLang="ko-KR" sz="1600" dirty="0" smtClean="0"/>
          </a:p>
          <a:p>
            <a:pPr marL="355600" lvl="1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</a:t>
            </a:r>
            <a:r>
              <a:rPr lang="en-US" altLang="ko-KR" sz="1600" dirty="0" err="1" smtClean="0"/>
              <a:t>BtnAdd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BtnSub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BtnMul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BtnDiv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TextResult</a:t>
            </a:r>
            <a:endParaRPr lang="en-US" altLang="ko-KR" sz="1600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r>
              <a:rPr lang="ko-KR" altLang="en-US" dirty="0"/>
              <a:t>위젯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 smtClean="0"/>
              <a:t>에디트텍스트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1"/>
          <a:stretch/>
        </p:blipFill>
        <p:spPr>
          <a:xfrm>
            <a:off x="5768456" y="1007016"/>
            <a:ext cx="2446528" cy="393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9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1" dirty="0"/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355600" lvl="1" indent="0">
              <a:buNone/>
            </a:pPr>
            <a:endParaRPr lang="en-US" altLang="ko-KR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r>
              <a:rPr lang="ko-KR" altLang="en-US" dirty="0"/>
              <a:t>위젯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 smtClean="0"/>
              <a:t>에디트텍스트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"/>
          <a:stretch/>
        </p:blipFill>
        <p:spPr>
          <a:xfrm>
            <a:off x="448889" y="1465571"/>
            <a:ext cx="5743816" cy="51937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5636" y="4211503"/>
            <a:ext cx="3283528" cy="21698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&lt;id </a:t>
            </a:r>
            <a:r>
              <a:rPr lang="ko-KR" altLang="en-US" dirty="0" smtClean="0"/>
              <a:t>명</a:t>
            </a:r>
            <a:r>
              <a:rPr lang="en-US" altLang="ko-KR" dirty="0" smtClean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EditText</a:t>
            </a:r>
            <a:r>
              <a:rPr lang="en-US" altLang="ko-KR" dirty="0" smtClean="0"/>
              <a:t> : Edit1 /Edit2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Button : </a:t>
            </a:r>
            <a:r>
              <a:rPr lang="en-US" altLang="ko-KR" dirty="0" err="1" smtClean="0"/>
              <a:t>BtnAdd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BtnSub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BtnMul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BtnDiv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TextView</a:t>
            </a:r>
            <a:r>
              <a:rPr lang="en-US" altLang="ko-KR" dirty="0" smtClean="0"/>
              <a:t> :</a:t>
            </a:r>
            <a:r>
              <a:rPr lang="en-US" altLang="ko-KR" dirty="0" err="1" smtClean="0"/>
              <a:t>TextResult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013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b="1" dirty="0"/>
              <a:t>activity_main.xml</a:t>
            </a:r>
            <a:r>
              <a:rPr lang="ko-KR" altLang="en-US" b="1" dirty="0"/>
              <a:t>의 </a:t>
            </a:r>
            <a:r>
              <a:rPr lang="en-US" altLang="ko-KR" b="1" dirty="0"/>
              <a:t>7</a:t>
            </a:r>
            <a:r>
              <a:rPr lang="ko-KR" altLang="en-US" b="1" dirty="0"/>
              <a:t>개 </a:t>
            </a:r>
            <a:r>
              <a:rPr lang="ko-KR" altLang="en-US" b="1" dirty="0" err="1"/>
              <a:t>위젯에</a:t>
            </a:r>
            <a:r>
              <a:rPr lang="ko-KR" altLang="en-US" b="1" dirty="0"/>
              <a:t> 대응할 </a:t>
            </a:r>
            <a:r>
              <a:rPr lang="ko-KR" altLang="en-US" b="1" dirty="0" err="1"/>
              <a:t>위젯</a:t>
            </a:r>
            <a:r>
              <a:rPr lang="ko-KR" altLang="en-US" b="1" dirty="0"/>
              <a:t> 변수 </a:t>
            </a:r>
            <a:r>
              <a:rPr lang="en-US" altLang="ko-KR" b="1" dirty="0"/>
              <a:t>7</a:t>
            </a:r>
            <a:r>
              <a:rPr lang="ko-KR" altLang="en-US" b="1" dirty="0" smtClean="0"/>
              <a:t>개</a:t>
            </a:r>
            <a:endParaRPr lang="en-US" altLang="ko-KR" b="1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b="1" dirty="0"/>
              <a:t>입력될 </a:t>
            </a:r>
            <a:r>
              <a:rPr lang="en-US" altLang="ko-KR" b="1" dirty="0"/>
              <a:t>2</a:t>
            </a:r>
            <a:r>
              <a:rPr lang="ko-KR" altLang="en-US" b="1" dirty="0"/>
              <a:t>개 문자열을 저장할 문자열 변수 </a:t>
            </a:r>
            <a:r>
              <a:rPr lang="en-US" altLang="ko-KR" b="1" dirty="0"/>
              <a:t>2</a:t>
            </a:r>
            <a:r>
              <a:rPr lang="ko-KR" altLang="en-US" b="1" dirty="0" smtClean="0"/>
              <a:t>개</a:t>
            </a:r>
            <a:endParaRPr lang="en-US" altLang="ko-KR" b="1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b="1" dirty="0"/>
              <a:t>계산 결과를 저장할 정수 변수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r>
              <a:rPr lang="ko-KR" altLang="en-US" dirty="0"/>
              <a:t>위젯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 smtClean="0"/>
              <a:t>에디트텍스트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5"/>
          <a:stretch/>
        </p:blipFill>
        <p:spPr>
          <a:xfrm>
            <a:off x="933158" y="2926080"/>
            <a:ext cx="6955504" cy="309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7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b="1" dirty="0" err="1"/>
              <a:t>에디트텍스트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r>
              <a:rPr lang="ko-KR" altLang="en-US" b="1" dirty="0"/>
              <a:t>개를 변수에 </a:t>
            </a:r>
            <a:r>
              <a:rPr lang="ko-KR" altLang="en-US" b="1" dirty="0" smtClean="0"/>
              <a:t>대입</a:t>
            </a:r>
            <a:endParaRPr lang="en-US" altLang="ko-KR" b="1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b="1" dirty="0" smtClean="0"/>
              <a:t>버튼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더하기</a:t>
            </a:r>
            <a:r>
              <a:rPr lang="en-US" altLang="ko-KR" b="1" dirty="0" smtClean="0"/>
              <a:t>) 1</a:t>
            </a:r>
            <a:r>
              <a:rPr lang="ko-KR" altLang="en-US" b="1" dirty="0" smtClean="0"/>
              <a:t>개를 변수에 대입</a:t>
            </a:r>
            <a:endParaRPr lang="en-US" altLang="ko-KR" b="1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b="1" dirty="0" err="1" smtClean="0"/>
              <a:t>텍스트뷰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개를 변수에 대입</a:t>
            </a:r>
            <a:endParaRPr lang="en-US" altLang="ko-KR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r>
              <a:rPr lang="ko-KR" altLang="en-US" dirty="0"/>
              <a:t>위젯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 smtClean="0"/>
              <a:t>에디트텍스트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8"/>
          <a:stretch/>
        </p:blipFill>
        <p:spPr>
          <a:xfrm>
            <a:off x="612195" y="2587752"/>
            <a:ext cx="7286150" cy="296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9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b="1" dirty="0" smtClean="0"/>
              <a:t>버튼에 터치 이벤트 </a:t>
            </a:r>
            <a:r>
              <a:rPr lang="ko-KR" altLang="en-US" b="1" dirty="0" err="1" smtClean="0"/>
              <a:t>리스너</a:t>
            </a:r>
            <a:r>
              <a:rPr lang="ko-KR" altLang="en-US" b="1" dirty="0" smtClean="0"/>
              <a:t> 정의</a:t>
            </a:r>
            <a:endParaRPr lang="en-US" altLang="ko-KR" b="1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b="1" dirty="0"/>
              <a:t>터치 시에 동작하는 내용을 </a:t>
            </a:r>
            <a:r>
              <a:rPr lang="en-US" altLang="ko-KR" b="1" dirty="0" err="1"/>
              <a:t>onTouch</a:t>
            </a:r>
            <a:r>
              <a:rPr lang="en-US" altLang="ko-KR" b="1" dirty="0"/>
              <a:t>( ) </a:t>
            </a:r>
            <a:r>
              <a:rPr lang="ko-KR" altLang="en-US" b="1" dirty="0" err="1"/>
              <a:t>메소드</a:t>
            </a:r>
            <a:r>
              <a:rPr lang="ko-KR" altLang="en-US" b="1" dirty="0"/>
              <a:t> 안에 </a:t>
            </a:r>
            <a:r>
              <a:rPr lang="ko-KR" altLang="en-US" b="1" dirty="0" smtClean="0"/>
              <a:t>코딩</a:t>
            </a:r>
            <a:endParaRPr lang="en-US" altLang="ko-KR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r>
              <a:rPr lang="ko-KR" altLang="en-US" dirty="0"/>
              <a:t>위젯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 smtClean="0"/>
              <a:t>에디트텍스트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7"/>
          <a:stretch/>
        </p:blipFill>
        <p:spPr>
          <a:xfrm>
            <a:off x="723849" y="2304288"/>
            <a:ext cx="6886575" cy="261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3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b="1" dirty="0" smtClean="0"/>
              <a:t>빼기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곱하기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나누기 코드 추가 후 완성</a:t>
            </a:r>
            <a:endParaRPr lang="en-US" altLang="ko-KR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r>
              <a:rPr lang="ko-KR" altLang="en-US" dirty="0"/>
              <a:t>위젯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 smtClean="0"/>
              <a:t>에디트텍스트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6" b="1"/>
          <a:stretch/>
        </p:blipFill>
        <p:spPr>
          <a:xfrm>
            <a:off x="169112" y="1982218"/>
            <a:ext cx="4485488" cy="394299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613396" y="2073060"/>
            <a:ext cx="4319329" cy="4536327"/>
            <a:chOff x="5015756" y="2753708"/>
            <a:chExt cx="3978915" cy="452208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756" y="2753708"/>
              <a:ext cx="3978915" cy="198945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756" y="4743166"/>
              <a:ext cx="3971992" cy="253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590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수정 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이벤트를 클릭으로 변경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나머지 값 구하기 버튼 추가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값을 입력하지 않고 버튼을 클릭할 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실수 </a:t>
            </a:r>
            <a:r>
              <a:rPr lang="ko-KR" altLang="en-US" dirty="0" smtClean="0"/>
              <a:t>값 계산하기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r>
              <a:rPr lang="ko-KR" altLang="en-US" dirty="0"/>
              <a:t>위젯 다루기 ▶ </a:t>
            </a:r>
            <a:r>
              <a:rPr lang="ko-KR" altLang="en-US" sz="2400" dirty="0" err="1" smtClean="0"/>
              <a:t>수정해보기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1"/>
          <a:stretch/>
        </p:blipFill>
        <p:spPr>
          <a:xfrm>
            <a:off x="5544337" y="1431579"/>
            <a:ext cx="2220010" cy="367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4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컴파운드버튼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Button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클래스의 하위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체크박스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CheckBox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), 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라디오버튼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RadioButton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), 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스위치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(Switch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), </a:t>
            </a: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토글버튼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ToggleButton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의 상위 클래스</a:t>
            </a: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/>
              <a:t>위젯 </a:t>
            </a:r>
            <a:r>
              <a:rPr lang="ko-KR" altLang="en-US" dirty="0" smtClean="0"/>
              <a:t>활용하기 </a:t>
            </a:r>
            <a:r>
              <a:rPr lang="ko-KR" altLang="en-US" dirty="0"/>
              <a:t>▶ </a:t>
            </a:r>
            <a:r>
              <a:rPr lang="ko-KR" altLang="en-US" sz="2400" dirty="0" err="1" smtClean="0"/>
              <a:t>컴파운드버튼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" t="5036" r="34475" b="4678"/>
          <a:stretch/>
        </p:blipFill>
        <p:spPr>
          <a:xfrm>
            <a:off x="795528" y="3662168"/>
            <a:ext cx="4672583" cy="252836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18482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프로젝트 구성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매니페스트</a:t>
            </a:r>
            <a:r>
              <a:rPr lang="ko-KR" altLang="en-US" dirty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리소스로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 툴에 따라 달라지는 설정 파일을 포함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안드로이드 </a:t>
            </a:r>
            <a:r>
              <a:rPr lang="ko-KR" altLang="en-US" dirty="0"/>
              <a:t>스튜디오 기초 ▶ 화면 구성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84" y="2237505"/>
            <a:ext cx="4824536" cy="442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365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체크박스 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0" indent="-4762">
              <a:buNone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/>
              <a:t>위젯 </a:t>
            </a:r>
            <a:r>
              <a:rPr lang="ko-KR" altLang="en-US" dirty="0" smtClean="0"/>
              <a:t>활용하기 </a:t>
            </a:r>
            <a:r>
              <a:rPr lang="ko-KR" altLang="en-US" dirty="0"/>
              <a:t>▶ </a:t>
            </a:r>
            <a:r>
              <a:rPr lang="ko-KR" altLang="en-US" sz="2400" dirty="0" err="1" smtClean="0"/>
              <a:t>컴파운드버튼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2"/>
          <a:stretch/>
        </p:blipFill>
        <p:spPr>
          <a:xfrm>
            <a:off x="251520" y="1379140"/>
            <a:ext cx="5361167" cy="231503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475511" y="3380951"/>
            <a:ext cx="6274352" cy="3166153"/>
            <a:chOff x="663101" y="950007"/>
            <a:chExt cx="4893809" cy="268567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101" y="950007"/>
              <a:ext cx="4893809" cy="198082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101" y="2930834"/>
              <a:ext cx="2400300" cy="70485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61725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51520" y="774701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2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스위치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토글버튼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스위치와 </a:t>
            </a: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토글버튼은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모양만 조금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다를 뿐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용도는 거의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동일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338138" indent="-342900">
              <a:buFont typeface="Wingdings" pitchFamily="2" charset="2"/>
              <a:buChar char="v"/>
            </a:pPr>
            <a:r>
              <a:rPr lang="ko-KR" altLang="en-US" b="0" dirty="0" smtClean="0"/>
              <a:t>라디오버튼과 </a:t>
            </a:r>
            <a:r>
              <a:rPr lang="ko-KR" altLang="en-US" b="0" dirty="0" err="1"/>
              <a:t>라디오그룹</a:t>
            </a:r>
            <a:r>
              <a:rPr lang="ko-KR" altLang="en-US" b="0" dirty="0"/>
              <a:t> </a:t>
            </a:r>
            <a:endParaRPr lang="en-US" altLang="ko-KR" b="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2000" dirty="0" err="1"/>
              <a:t>라디오버튼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여러 개 중 하나만 선택해야 하는 경우에 사용</a:t>
            </a:r>
            <a:endParaRPr lang="en-US" altLang="ko-KR" sz="2000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2000" dirty="0" err="1"/>
              <a:t>라디오그룹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라디오버튼만 여러 개 나열하면 클릭하는 것마다 모두 중복</a:t>
            </a:r>
            <a:r>
              <a:rPr lang="en-US" altLang="ko-KR" sz="2000" dirty="0"/>
              <a:t> </a:t>
            </a:r>
            <a:r>
              <a:rPr lang="ko-KR" altLang="en-US" sz="2000" dirty="0"/>
              <a:t>선택이 되므로 라디오그룹과 함께 사용해야 함 </a:t>
            </a:r>
            <a:endParaRPr lang="en-US" altLang="ko-KR" sz="2000" dirty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/>
              <a:t>위젯 </a:t>
            </a:r>
            <a:r>
              <a:rPr lang="ko-KR" altLang="en-US" dirty="0" smtClean="0"/>
              <a:t>활용하기 </a:t>
            </a:r>
            <a:r>
              <a:rPr lang="ko-KR" altLang="en-US" dirty="0"/>
              <a:t>▶ </a:t>
            </a:r>
            <a:r>
              <a:rPr lang="ko-KR" altLang="en-US" sz="2400" dirty="0" err="1" smtClean="0"/>
              <a:t>컴파운드버튼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9"/>
          <a:stretch/>
        </p:blipFill>
        <p:spPr>
          <a:xfrm>
            <a:off x="1102064" y="1772573"/>
            <a:ext cx="5107427" cy="16772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" t="12484" r="464" b="-354"/>
          <a:stretch/>
        </p:blipFill>
        <p:spPr>
          <a:xfrm>
            <a:off x="847267" y="4769472"/>
            <a:ext cx="6398662" cy="184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4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이미지뷰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(Image View)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그림을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출력하는 위젯으로 그림이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필요하거나 화면을 화려하게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구성할 때 사용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2000" dirty="0" err="1">
                <a:latin typeface="맑은 고딕" pitchFamily="50" charset="-127"/>
                <a:ea typeface="맑은 고딕" pitchFamily="50" charset="-127"/>
              </a:rPr>
              <a:t>이미지뷰에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보여줄 그림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파일은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[res]-[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drawable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에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있어야 함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000" dirty="0" err="1" smtClean="0"/>
              <a:t>이미지뷰</a:t>
            </a:r>
            <a:r>
              <a:rPr lang="en-US" altLang="ko-KR" sz="2000" dirty="0" smtClean="0"/>
              <a:t> </a:t>
            </a:r>
            <a:r>
              <a:rPr lang="ko-KR" altLang="en-US" sz="2000" dirty="0"/>
              <a:t>및 이미지버튼의 </a:t>
            </a:r>
            <a:r>
              <a:rPr lang="en-US" altLang="ko-KR" sz="2000" dirty="0"/>
              <a:t>XML </a:t>
            </a:r>
            <a:r>
              <a:rPr lang="ko-KR" altLang="en-US" sz="2000" dirty="0"/>
              <a:t>속성</a:t>
            </a:r>
            <a:endParaRPr lang="en-US" altLang="ko-KR" sz="2000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2000" dirty="0" err="1"/>
              <a:t>src</a:t>
            </a:r>
            <a:r>
              <a:rPr lang="en-US" altLang="ko-KR" sz="2000" dirty="0"/>
              <a:t> : </a:t>
            </a:r>
            <a:r>
              <a:rPr lang="ko-KR" altLang="en-US" sz="2000" dirty="0"/>
              <a:t>이미지의 경로를 나타냄</a:t>
            </a:r>
            <a:endParaRPr lang="en-US" altLang="ko-KR" sz="2000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2000" dirty="0" err="1"/>
              <a:t>MaxHeight</a:t>
            </a:r>
            <a:r>
              <a:rPr lang="en-US" altLang="ko-KR" sz="2000" dirty="0"/>
              <a:t>/</a:t>
            </a:r>
            <a:r>
              <a:rPr lang="en-US" altLang="ko-KR" sz="2000" dirty="0" err="1"/>
              <a:t>maxWidth</a:t>
            </a:r>
            <a:r>
              <a:rPr lang="en-US" altLang="ko-KR" sz="2000" dirty="0"/>
              <a:t> : </a:t>
            </a:r>
          </a:p>
          <a:p>
            <a:pPr marL="539750" lvl="2" indent="0">
              <a:buNone/>
            </a:pPr>
            <a:r>
              <a:rPr lang="en-US" altLang="ko-KR" sz="2000" dirty="0"/>
              <a:t>     </a:t>
            </a:r>
            <a:r>
              <a:rPr lang="ko-KR" altLang="en-US" sz="2000" dirty="0"/>
              <a:t>이미지의 크기를 지정</a:t>
            </a:r>
            <a:endParaRPr lang="en-US" altLang="ko-KR" sz="2000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2000" dirty="0" err="1"/>
              <a:t>scaleType</a:t>
            </a:r>
            <a:r>
              <a:rPr lang="en-US" altLang="ko-KR" sz="2000" dirty="0"/>
              <a:t> : </a:t>
            </a:r>
            <a:r>
              <a:rPr lang="ko-KR" altLang="en-US" sz="2000" dirty="0"/>
              <a:t>이미지의 확대</a:t>
            </a:r>
            <a:r>
              <a:rPr lang="en-US" altLang="ko-KR" sz="2000" dirty="0"/>
              <a:t>/</a:t>
            </a:r>
            <a:r>
              <a:rPr lang="ko-KR" altLang="en-US" sz="2000" dirty="0"/>
              <a:t>축소 방식 지정</a:t>
            </a:r>
          </a:p>
          <a:p>
            <a:pPr marL="698500" lvl="1" indent="-342900">
              <a:buFont typeface="Wingdings" pitchFamily="2" charset="2"/>
              <a:buChar char="ü"/>
            </a:pP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/>
              <a:t>위젯 </a:t>
            </a:r>
            <a:r>
              <a:rPr lang="ko-KR" altLang="en-US" dirty="0" smtClean="0"/>
              <a:t>활용하기 </a:t>
            </a:r>
            <a:r>
              <a:rPr lang="ko-KR" altLang="en-US" dirty="0"/>
              <a:t>▶ </a:t>
            </a:r>
            <a:r>
              <a:rPr lang="ko-KR" altLang="en-US" sz="2400" dirty="0" err="1" smtClean="0"/>
              <a:t>이미지뷰와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이미지버튼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" t="8525" r="48324" b="3084"/>
          <a:stretch/>
        </p:blipFill>
        <p:spPr>
          <a:xfrm>
            <a:off x="5093208" y="1166747"/>
            <a:ext cx="4050792" cy="138074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Picture 1" descr="스크린샷 2017-02-26 오후 2.54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717" y="2939537"/>
            <a:ext cx="2679211" cy="359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6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이미지뷰와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이미지버튼의 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/>
              <a:t>위젯 </a:t>
            </a:r>
            <a:r>
              <a:rPr lang="ko-KR" altLang="en-US" dirty="0" smtClean="0"/>
              <a:t>활용하기 </a:t>
            </a:r>
            <a:r>
              <a:rPr lang="ko-KR" altLang="en-US" dirty="0"/>
              <a:t>▶ </a:t>
            </a:r>
            <a:r>
              <a:rPr lang="ko-KR" altLang="en-US" sz="2400" dirty="0" err="1" smtClean="0"/>
              <a:t>이미지뷰와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이미지버튼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 descr="스크린샷 2017-02-26 오후 2.57.1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7"/>
          <a:stretch/>
        </p:blipFill>
        <p:spPr>
          <a:xfrm>
            <a:off x="397885" y="1527048"/>
            <a:ext cx="7264400" cy="397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2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1" dirty="0" err="1"/>
              <a:t>안드로이드</a:t>
            </a:r>
            <a:r>
              <a:rPr lang="ko-KR" altLang="en-US" b="1" dirty="0"/>
              <a:t> 프로젝트 생성</a:t>
            </a:r>
            <a:endParaRPr lang="en-US" altLang="ko-KR" b="1" dirty="0">
              <a:latin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b="1" dirty="0"/>
              <a:t>프로젝트 이름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 smtClean="0"/>
              <a:t>Project4_3</a:t>
            </a:r>
            <a:endParaRPr lang="en-US" altLang="ko-KR" b="1" dirty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b="1" dirty="0"/>
              <a:t>패키지 이름 </a:t>
            </a:r>
            <a:r>
              <a:rPr lang="en-US" altLang="ko-KR" b="1" dirty="0"/>
              <a:t>: </a:t>
            </a:r>
            <a:r>
              <a:rPr lang="en-US" altLang="ko-KR" b="1" dirty="0" smtClean="0"/>
              <a:t>com.cookandroid.project4_3</a:t>
            </a:r>
            <a:endParaRPr lang="en-US" altLang="ko-KR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r>
              <a:rPr lang="ko-KR" altLang="en-US" dirty="0"/>
              <a:t>위젯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이미지버튼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22" y="2398293"/>
            <a:ext cx="2291303" cy="374585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638985" y="231761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1" dirty="0"/>
              <a:t>화면 및 디자인 편집</a:t>
            </a:r>
            <a:endParaRPr lang="en-US" altLang="ko-KR" b="1" dirty="0">
              <a:latin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b="1" dirty="0"/>
              <a:t>프로젝트의 </a:t>
            </a:r>
            <a:r>
              <a:rPr lang="en-US" altLang="ko-KR" b="1" dirty="0"/>
              <a:t>[res]-[</a:t>
            </a:r>
            <a:r>
              <a:rPr lang="en-US" altLang="ko-KR" b="1" dirty="0" err="1"/>
              <a:t>drawable</a:t>
            </a:r>
            <a:r>
              <a:rPr lang="en-US" altLang="ko-KR" b="1" dirty="0"/>
              <a:t>]</a:t>
            </a:r>
            <a:r>
              <a:rPr lang="ko-KR" altLang="en-US" b="1" dirty="0"/>
              <a:t>에 강아지</a:t>
            </a:r>
            <a:r>
              <a:rPr lang="en-US" altLang="ko-KR" b="1" dirty="0"/>
              <a:t>, </a:t>
            </a:r>
            <a:r>
              <a:rPr lang="ko-KR" altLang="en-US" b="1" dirty="0"/>
              <a:t>고양이</a:t>
            </a:r>
            <a:r>
              <a:rPr lang="en-US" altLang="ko-KR" b="1" dirty="0"/>
              <a:t>, </a:t>
            </a:r>
            <a:r>
              <a:rPr lang="ko-KR" altLang="en-US" b="1" dirty="0"/>
              <a:t>토끼 그림 파일을 미리 복사</a:t>
            </a:r>
            <a:endParaRPr lang="en-US" altLang="ko-KR" b="1" dirty="0"/>
          </a:p>
        </p:txBody>
      </p:sp>
      <p:pic>
        <p:nvPicPr>
          <p:cNvPr id="9" name="Picture 4" descr="스크린샷 2017-02-26 오후 2.59.5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061" y="3514689"/>
            <a:ext cx="4230843" cy="307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7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5221" y="842430"/>
            <a:ext cx="864000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ko-KR" altLang="en-US" b="1" dirty="0" smtClean="0"/>
              <a:t>화면 및 디자인 편집</a:t>
            </a:r>
            <a:endParaRPr lang="en-US" altLang="ko-KR" b="1" dirty="0">
              <a:latin typeface="맑은 고딕" pitchFamily="50" charset="-127"/>
            </a:endParaRP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sz="1600" dirty="0" err="1"/>
              <a:t>TextView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CheckBox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TextView</a:t>
            </a:r>
            <a:r>
              <a:rPr lang="en-US" altLang="ko-KR" sz="1600" dirty="0"/>
              <a:t>, </a:t>
            </a:r>
          </a:p>
          <a:p>
            <a:pPr marL="355600" lvl="1" indent="0">
              <a:buNone/>
            </a:pPr>
            <a:r>
              <a:rPr lang="en-US" altLang="ko-KR" sz="1600" dirty="0" smtClean="0"/>
              <a:t>      </a:t>
            </a:r>
            <a:r>
              <a:rPr lang="en-US" altLang="ko-KR" sz="1600" dirty="0" err="1" smtClean="0"/>
              <a:t>RadioGroup</a:t>
            </a:r>
            <a:r>
              <a:rPr lang="en-US" altLang="ko-KR" sz="1600" dirty="0"/>
              <a:t>, </a:t>
            </a:r>
            <a:r>
              <a:rPr lang="en-US" altLang="ko-KR" sz="1600" dirty="0" err="1" smtClean="0"/>
              <a:t>RadioButton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각각 </a:t>
            </a:r>
            <a:r>
              <a:rPr lang="ko-KR" altLang="en-US" sz="1600" dirty="0" smtClean="0"/>
              <a:t>세 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endParaRPr lang="en-US" altLang="ko-KR" sz="1600" dirty="0" smtClean="0"/>
          </a:p>
          <a:p>
            <a:pPr marL="355600" lvl="1" indent="0">
              <a:buNone/>
            </a:pPr>
            <a:r>
              <a:rPr lang="en-US" altLang="ko-KR" sz="1600" dirty="0" smtClean="0"/>
              <a:t>      Button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ImageView</a:t>
            </a:r>
            <a:r>
              <a:rPr lang="ko-KR" altLang="en-US" sz="1600" dirty="0"/>
              <a:t>의 </a:t>
            </a:r>
            <a:r>
              <a:rPr lang="ko-KR" altLang="en-US" sz="1600" dirty="0" smtClean="0"/>
              <a:t>차례로 만듦</a:t>
            </a:r>
            <a:endParaRPr lang="en-US" altLang="ko-KR" sz="1600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600" dirty="0"/>
              <a:t>레이아웃에 </a:t>
            </a:r>
            <a:r>
              <a:rPr lang="en-US" altLang="ko-KR" sz="1600" dirty="0"/>
              <a:t>padding</a:t>
            </a:r>
            <a:r>
              <a:rPr lang="ko-KR" altLang="en-US" sz="1600" dirty="0"/>
              <a:t>을 적절히 </a:t>
            </a:r>
            <a:r>
              <a:rPr lang="ko-KR" altLang="en-US" sz="1600" dirty="0" smtClean="0"/>
              <a:t>지정</a:t>
            </a:r>
            <a:endParaRPr lang="en-US" altLang="ko-KR" sz="1600" dirty="0" smtClean="0"/>
          </a:p>
          <a:p>
            <a:pPr marL="698500" lvl="1" indent="-342900">
              <a:buFont typeface="Wingdings" pitchFamily="2" charset="2"/>
              <a:buChar char="ü"/>
            </a:pPr>
            <a:endParaRPr lang="en-US" altLang="ko-KR" sz="1600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600" dirty="0"/>
              <a:t>위의 </a:t>
            </a:r>
            <a:r>
              <a:rPr lang="en-US" altLang="ko-KR" sz="1600" dirty="0" err="1"/>
              <a:t>TextView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CheckBox</a:t>
            </a:r>
            <a:r>
              <a:rPr lang="ko-KR" altLang="en-US" sz="1600" dirty="0"/>
              <a:t>를 제외하고</a:t>
            </a:r>
            <a:r>
              <a:rPr lang="en-US" altLang="ko-KR" sz="1600" dirty="0"/>
              <a:t>, </a:t>
            </a:r>
          </a:p>
          <a:p>
            <a:pPr marL="355600" lvl="1" indent="0">
              <a:buNone/>
            </a:pPr>
            <a:r>
              <a:rPr lang="en-US" altLang="ko-KR" sz="1600" dirty="0" smtClean="0"/>
              <a:t>      </a:t>
            </a:r>
            <a:r>
              <a:rPr lang="ko-KR" altLang="en-US" sz="1600" dirty="0" smtClean="0"/>
              <a:t>나머지 </a:t>
            </a:r>
            <a:r>
              <a:rPr lang="ko-KR" altLang="en-US" sz="1600" dirty="0" err="1" smtClean="0"/>
              <a:t>위젯은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visibility </a:t>
            </a:r>
            <a:r>
              <a:rPr lang="ko-KR" altLang="en-US" sz="1600" dirty="0"/>
              <a:t>속성을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     invisible</a:t>
            </a:r>
            <a:r>
              <a:rPr lang="ko-KR" altLang="en-US" sz="1600" dirty="0" smtClean="0"/>
              <a:t> 로 </a:t>
            </a:r>
            <a:r>
              <a:rPr lang="ko-KR" altLang="en-US" sz="1600" dirty="0" smtClean="0"/>
              <a:t>지정</a:t>
            </a:r>
            <a:endParaRPr lang="en-US" altLang="ko-KR" sz="1600" dirty="0" smtClean="0"/>
          </a:p>
          <a:p>
            <a:pPr marL="355600" lvl="1" indent="0">
              <a:buNone/>
            </a:pPr>
            <a:endParaRPr lang="en-US" altLang="ko-KR" sz="1600" dirty="0" smtClean="0"/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sz="1600" dirty="0" err="1"/>
              <a:t>위젯의</a:t>
            </a:r>
            <a:r>
              <a:rPr lang="ko-KR" altLang="en-US" sz="1600" dirty="0"/>
              <a:t> </a:t>
            </a:r>
            <a:r>
              <a:rPr lang="en-US" altLang="ko-KR" sz="1600" dirty="0"/>
              <a:t>id</a:t>
            </a:r>
            <a:r>
              <a:rPr lang="ko-KR" altLang="en-US" sz="1600" dirty="0"/>
              <a:t>는 위에서부터 </a:t>
            </a:r>
            <a:r>
              <a:rPr lang="en-US" altLang="ko-KR" sz="1600" dirty="0"/>
              <a:t>Text1,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</a:t>
            </a:r>
            <a:r>
              <a:rPr lang="en-US" altLang="ko-KR" sz="1600" dirty="0" err="1" smtClean="0"/>
              <a:t>ChkAgree</a:t>
            </a:r>
            <a:r>
              <a:rPr lang="en-US" altLang="ko-KR" sz="1600" dirty="0" smtClean="0"/>
              <a:t>, Text2</a:t>
            </a:r>
            <a:r>
              <a:rPr lang="en-US" altLang="ko-KR" sz="1600" dirty="0"/>
              <a:t>, </a:t>
            </a:r>
            <a:r>
              <a:rPr lang="en-US" altLang="ko-KR" sz="1600" dirty="0" smtClean="0"/>
              <a:t>Rgroup1</a:t>
            </a:r>
            <a:r>
              <a:rPr lang="en-US" altLang="ko-KR" sz="1600" dirty="0"/>
              <a:t>,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RdoDog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RdoCat</a:t>
            </a:r>
            <a:r>
              <a:rPr lang="en-US" altLang="ko-KR" sz="1600" dirty="0"/>
              <a:t>, </a:t>
            </a:r>
            <a:endParaRPr lang="en-US" altLang="ko-KR" sz="1600" dirty="0" smtClean="0"/>
          </a:p>
          <a:p>
            <a:pPr marL="355600" lvl="1" indent="0">
              <a:buNone/>
            </a:pPr>
            <a:r>
              <a:rPr lang="en-US" altLang="ko-KR" sz="1600" dirty="0" smtClean="0"/>
              <a:t>      </a:t>
            </a:r>
            <a:r>
              <a:rPr lang="en-US" altLang="ko-KR" sz="1600" dirty="0" err="1" smtClean="0"/>
              <a:t>RdoRabbit</a:t>
            </a:r>
            <a:r>
              <a:rPr lang="en-US" altLang="ko-KR" sz="1600" dirty="0"/>
              <a:t>, </a:t>
            </a:r>
            <a:r>
              <a:rPr lang="en-US" altLang="ko-KR" sz="1600" dirty="0" err="1" smtClean="0"/>
              <a:t>BtnOK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ImgPet</a:t>
            </a:r>
            <a:r>
              <a:rPr lang="ko-KR" altLang="en-US" sz="1600" dirty="0" smtClean="0"/>
              <a:t>으로 함</a:t>
            </a:r>
            <a:endParaRPr lang="en-US" altLang="ko-KR" sz="1600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r>
              <a:rPr lang="ko-KR" altLang="en-US" dirty="0"/>
              <a:t>위젯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이미지버튼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567654" y="923548"/>
            <a:ext cx="4324826" cy="5247474"/>
            <a:chOff x="398567" y="98384"/>
            <a:chExt cx="8278317" cy="906075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67" y="5022464"/>
              <a:ext cx="8278317" cy="413667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7"/>
            <a:stretch/>
          </p:blipFill>
          <p:spPr>
            <a:xfrm>
              <a:off x="398567" y="98384"/>
              <a:ext cx="8278317" cy="4673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979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코드 작성 및 수정</a:t>
            </a: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b="1" dirty="0"/>
              <a:t>activity_main.xml</a:t>
            </a:r>
            <a:r>
              <a:rPr lang="ko-KR" altLang="en-US" b="1" dirty="0"/>
              <a:t>의 </a:t>
            </a:r>
            <a:r>
              <a:rPr lang="en-US" altLang="ko-KR" b="1" dirty="0"/>
              <a:t>9</a:t>
            </a:r>
            <a:r>
              <a:rPr lang="ko-KR" altLang="en-US" b="1" dirty="0"/>
              <a:t>개 </a:t>
            </a:r>
            <a:r>
              <a:rPr lang="ko-KR" altLang="en-US" b="1" dirty="0" err="1"/>
              <a:t>위젯에</a:t>
            </a:r>
            <a:r>
              <a:rPr lang="ko-KR" altLang="en-US" b="1" dirty="0"/>
              <a:t> 대응할 </a:t>
            </a:r>
            <a:r>
              <a:rPr lang="ko-KR" altLang="en-US" b="1" dirty="0" err="1"/>
              <a:t>위젯</a:t>
            </a:r>
            <a:r>
              <a:rPr lang="ko-KR" altLang="en-US" b="1" dirty="0"/>
              <a:t> 변수 </a:t>
            </a:r>
            <a:r>
              <a:rPr lang="en-US" altLang="ko-KR" b="1" dirty="0"/>
              <a:t>9</a:t>
            </a:r>
            <a:r>
              <a:rPr lang="ko-KR" altLang="en-US" b="1" dirty="0"/>
              <a:t>개</a:t>
            </a:r>
            <a:endParaRPr lang="en-US" altLang="ko-KR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r>
              <a:rPr lang="ko-KR" altLang="en-US" dirty="0"/>
              <a:t>위젯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이미지버튼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8"/>
          <a:stretch/>
        </p:blipFill>
        <p:spPr>
          <a:xfrm>
            <a:off x="453732" y="1800814"/>
            <a:ext cx="8884232" cy="437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7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코드 작성 및 수정</a:t>
            </a:r>
          </a:p>
          <a:p>
            <a:pPr marL="698500" lvl="1" indent="-342900">
              <a:buFont typeface="Wingdings" pitchFamily="2" charset="2"/>
              <a:buChar char="ü"/>
            </a:pPr>
            <a:r>
              <a:rPr lang="ko-KR" altLang="en-US" b="1" dirty="0"/>
              <a:t>각 </a:t>
            </a:r>
            <a:r>
              <a:rPr lang="ko-KR" altLang="en-US" b="1" dirty="0" err="1"/>
              <a:t>위젯을</a:t>
            </a:r>
            <a:r>
              <a:rPr lang="ko-KR" altLang="en-US" b="1" dirty="0"/>
              <a:t> 변수에 </a:t>
            </a:r>
            <a:r>
              <a:rPr lang="ko-KR" altLang="en-US" b="1" dirty="0" smtClean="0"/>
              <a:t>대입</a:t>
            </a:r>
            <a:endParaRPr lang="en-US" altLang="ko-KR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r>
              <a:rPr lang="ko-KR" altLang="en-US" dirty="0"/>
              <a:t>위젯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이미지버튼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3"/>
          <a:stretch/>
        </p:blipFill>
        <p:spPr>
          <a:xfrm>
            <a:off x="1145703" y="1839606"/>
            <a:ext cx="7208588" cy="470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3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코드 작성 및 수정</a:t>
            </a: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b="1" dirty="0"/>
              <a:t>&lt;</a:t>
            </a:r>
            <a:r>
              <a:rPr lang="ko-KR" altLang="en-US" b="1" dirty="0"/>
              <a:t>시작함</a:t>
            </a:r>
            <a:r>
              <a:rPr lang="en-US" altLang="ko-KR" b="1" dirty="0"/>
              <a:t>&gt; </a:t>
            </a:r>
            <a:r>
              <a:rPr lang="ko-KR" altLang="en-US" b="1" dirty="0"/>
              <a:t>체크박스를 체크</a:t>
            </a:r>
            <a:r>
              <a:rPr lang="en-US" altLang="ko-KR" b="1" dirty="0"/>
              <a:t>/</a:t>
            </a:r>
            <a:r>
              <a:rPr lang="ko-KR" altLang="en-US" b="1" dirty="0" err="1"/>
              <a:t>언체크할</a:t>
            </a:r>
            <a:r>
              <a:rPr lang="ko-KR" altLang="en-US" b="1" dirty="0"/>
              <a:t> </a:t>
            </a:r>
            <a:r>
              <a:rPr lang="ko-KR" altLang="en-US" b="1" dirty="0" smtClean="0"/>
              <a:t>때 </a:t>
            </a:r>
            <a:r>
              <a:rPr lang="ko-KR" altLang="en-US" b="1" dirty="0"/>
              <a:t>동작하는 </a:t>
            </a:r>
            <a:r>
              <a:rPr lang="ko-KR" altLang="en-US" b="1" dirty="0" err="1"/>
              <a:t>리스너를</a:t>
            </a:r>
            <a:r>
              <a:rPr lang="ko-KR" altLang="en-US" b="1" dirty="0"/>
              <a:t> </a:t>
            </a:r>
            <a:r>
              <a:rPr lang="en-US" altLang="ko-KR" b="1" dirty="0" err="1" smtClean="0"/>
              <a:t>onCreate</a:t>
            </a:r>
            <a:r>
              <a:rPr lang="en-US" altLang="ko-KR" b="1" dirty="0"/>
              <a:t>( ) </a:t>
            </a:r>
            <a:r>
              <a:rPr lang="ko-KR" altLang="en-US" b="1" dirty="0" smtClean="0"/>
              <a:t>내부에 정의</a:t>
            </a:r>
            <a:endParaRPr lang="en-US" altLang="ko-KR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r>
              <a:rPr lang="ko-KR" altLang="en-US" dirty="0"/>
              <a:t>위젯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이미지버튼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821840" y="2430152"/>
            <a:ext cx="5825869" cy="3951176"/>
            <a:chOff x="907717" y="2905161"/>
            <a:chExt cx="4880809" cy="3705259"/>
          </a:xfrm>
        </p:grpSpPr>
        <p:pic>
          <p:nvPicPr>
            <p:cNvPr id="5" name="Picture 4" descr="스크린샷 2017-02-26 오후 3.02.44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717" y="2905161"/>
              <a:ext cx="4880809" cy="2879326"/>
            </a:xfrm>
            <a:prstGeom prst="rect">
              <a:avLst/>
            </a:prstGeom>
          </p:spPr>
        </p:pic>
        <p:pic>
          <p:nvPicPr>
            <p:cNvPr id="11" name="Picture 10" descr="스크린샷 2017-02-26 오후 3.02.5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" t="12812" r="-1"/>
            <a:stretch/>
          </p:blipFill>
          <p:spPr>
            <a:xfrm>
              <a:off x="944879" y="5730240"/>
              <a:ext cx="4842933" cy="880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315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892480" cy="5328592"/>
          </a:xfrm>
        </p:spPr>
        <p:txBody>
          <a:bodyPr/>
          <a:lstStyle/>
          <a:p>
            <a:pPr marL="338138" indent="-342900">
              <a:buFont typeface="Wingdings" pitchFamily="2" charset="2"/>
              <a:buChar char="v"/>
            </a:pPr>
            <a:r>
              <a:rPr lang="en-US" altLang="ko-KR" b="0" dirty="0" smtClean="0"/>
              <a:t>Java </a:t>
            </a:r>
            <a:r>
              <a:rPr lang="ko-KR" altLang="en-US" b="0" dirty="0" smtClean="0"/>
              <a:t>코드 작성 및 수정</a:t>
            </a:r>
          </a:p>
          <a:p>
            <a:pPr marL="698500" lvl="1" indent="-342900">
              <a:buFont typeface="Wingdings" pitchFamily="2" charset="2"/>
              <a:buChar char="ü"/>
            </a:pPr>
            <a:r>
              <a:rPr lang="en-US" altLang="ko-KR" dirty="0"/>
              <a:t>&lt;</a:t>
            </a:r>
            <a:r>
              <a:rPr lang="ko-KR" altLang="en-US" dirty="0"/>
              <a:t>선택 확인</a:t>
            </a:r>
            <a:r>
              <a:rPr lang="en-US" altLang="ko-KR" dirty="0"/>
              <a:t>&gt;</a:t>
            </a:r>
            <a:r>
              <a:rPr lang="ko-KR" altLang="en-US" dirty="0"/>
              <a:t>을 클릭하면 동작하는 </a:t>
            </a:r>
            <a:r>
              <a:rPr lang="ko-KR" altLang="en-US" dirty="0" err="1"/>
              <a:t>리스너를</a:t>
            </a:r>
            <a:r>
              <a:rPr lang="ko-KR" altLang="en-US" dirty="0"/>
              <a:t> </a:t>
            </a:r>
            <a:r>
              <a:rPr lang="en-US" altLang="ko-KR" dirty="0" err="1" smtClean="0"/>
              <a:t>onCreate</a:t>
            </a:r>
            <a:r>
              <a:rPr lang="en-US" altLang="ko-KR" dirty="0"/>
              <a:t>( 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내부에 </a:t>
            </a:r>
            <a:r>
              <a:rPr lang="ko-KR" altLang="en-US" dirty="0"/>
              <a:t>정의</a:t>
            </a:r>
            <a:endParaRPr lang="en-US" altLang="ko-KR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r>
              <a:rPr lang="ko-KR" altLang="en-US" dirty="0"/>
              <a:t>위젯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이미지버튼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"/>
          <a:stretch/>
        </p:blipFill>
        <p:spPr>
          <a:xfrm>
            <a:off x="851864" y="1943984"/>
            <a:ext cx="6792519" cy="45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2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안드로이드 </a:t>
            </a:r>
            <a:r>
              <a:rPr lang="ko-KR" altLang="en-US" dirty="0"/>
              <a:t>스튜디오 기초 ▶ 화면 구성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5734"/>
          <a:stretch/>
        </p:blipFill>
        <p:spPr>
          <a:xfrm>
            <a:off x="637245" y="1330783"/>
            <a:ext cx="7072591" cy="351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017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수정할 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좋아하는 안드로이드버전 질문 변경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시작함을 </a:t>
            </a:r>
            <a:r>
              <a:rPr lang="en-US" altLang="ko-KR" dirty="0" smtClean="0"/>
              <a:t>switch</a:t>
            </a:r>
            <a:r>
              <a:rPr lang="ko-KR" altLang="en-US" dirty="0" smtClean="0"/>
              <a:t>로 변경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선택 완료를 없애고</a:t>
            </a:r>
            <a:r>
              <a:rPr lang="en-US" altLang="ko-KR" dirty="0" smtClean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라디오 </a:t>
            </a:r>
            <a:r>
              <a:rPr lang="ko-KR" altLang="en-US" dirty="0" smtClean="0"/>
              <a:t>버튼을 </a:t>
            </a:r>
            <a:r>
              <a:rPr lang="ko-KR" altLang="en-US" dirty="0" smtClean="0"/>
              <a:t>선택할 때 마다 </a:t>
            </a:r>
            <a:r>
              <a:rPr lang="ko-KR" altLang="en-US" dirty="0" smtClean="0"/>
              <a:t>즉시 해당 이미지가 나오도록 변경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제일 마지막에 종료와 </a:t>
            </a:r>
            <a:r>
              <a:rPr lang="ko-KR" altLang="en-US" dirty="0" smtClean="0"/>
              <a:t>처음 </a:t>
            </a:r>
            <a:r>
              <a:rPr lang="ko-KR" altLang="en-US" dirty="0" err="1" smtClean="0"/>
              <a:t>부터를</a:t>
            </a:r>
            <a:r>
              <a:rPr lang="ko-KR" altLang="en-US" dirty="0" smtClean="0"/>
              <a:t> </a:t>
            </a:r>
            <a:r>
              <a:rPr lang="ko-KR" altLang="en-US" dirty="0" smtClean="0"/>
              <a:t>클릭하여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종료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에는 </a:t>
            </a:r>
            <a:r>
              <a:rPr lang="ko-KR" altLang="en-US" dirty="0" smtClean="0"/>
              <a:t>응용 프로그램이 완전히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종료되도록 처음부터 </a:t>
            </a:r>
            <a:r>
              <a:rPr lang="ko-KR" altLang="en-US" dirty="0" err="1" smtClean="0"/>
              <a:t>클릭시에는</a:t>
            </a:r>
            <a:r>
              <a:rPr lang="ko-KR" altLang="en-US" dirty="0" smtClean="0"/>
              <a:t> </a:t>
            </a:r>
            <a:r>
              <a:rPr lang="ko-KR" altLang="en-US" dirty="0" smtClean="0"/>
              <a:t>다시 초기화되고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처음화면이</a:t>
            </a:r>
            <a:r>
              <a:rPr lang="ko-KR" altLang="en-US" dirty="0" smtClean="0"/>
              <a:t> 나오도록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r>
              <a:rPr lang="ko-KR" altLang="en-US" dirty="0"/>
              <a:t>위젯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이미지버튼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수정</a:t>
            </a:r>
            <a:r>
              <a:rPr lang="en-US" altLang="ko-KR" sz="2400" dirty="0" smtClean="0"/>
              <a:t>)</a:t>
            </a:r>
            <a:endParaRPr lang="ko-KR" altLang="en-US" sz="2400" dirty="0" smtClean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 descr="스크린샷 2017-02-26 오후 3.05.4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55" t="10824" r="9558" b="12405"/>
          <a:stretch/>
        </p:blipFill>
        <p:spPr>
          <a:xfrm>
            <a:off x="6272784" y="1554480"/>
            <a:ext cx="2414015" cy="393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6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레이아웃 파일 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레이아웃</a:t>
            </a:r>
            <a:r>
              <a:rPr lang="en-US" altLang="ko-KR" dirty="0" smtClean="0"/>
              <a:t>(layout) : </a:t>
            </a:r>
            <a:r>
              <a:rPr lang="ko-KR" altLang="en-US" dirty="0" err="1"/>
              <a:t>액티비티</a:t>
            </a:r>
            <a:r>
              <a:rPr lang="ko-KR" altLang="en-US" dirty="0"/>
              <a:t> 화면을 정의하는 </a:t>
            </a:r>
            <a:r>
              <a:rPr lang="en-US" altLang="ko-KR" dirty="0"/>
              <a:t>XML </a:t>
            </a:r>
            <a:r>
              <a:rPr lang="ko-KR" altLang="en-US" dirty="0"/>
              <a:t>파일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안드로이드 </a:t>
            </a:r>
            <a:r>
              <a:rPr lang="ko-KR" altLang="en-US" dirty="0"/>
              <a:t>스튜디오 기초 ▶ 화면 구성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34" y="1974002"/>
            <a:ext cx="4304925" cy="36096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487" y="1974002"/>
            <a:ext cx="4290739" cy="376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60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4"/>
          <p:cNvSpPr txBox="1">
            <a:spLocks/>
          </p:cNvSpPr>
          <p:nvPr/>
        </p:nvSpPr>
        <p:spPr bwMode="auto">
          <a:xfrm>
            <a:off x="276906" y="833613"/>
            <a:ext cx="8208912" cy="482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sz="1800" b="0" dirty="0" smtClean="0"/>
              <a:t>Design </a:t>
            </a:r>
            <a:r>
              <a:rPr kumimoji="0" lang="ko-KR" altLang="en-US" sz="1800" b="0" dirty="0"/>
              <a:t>탭의 좌측 화면에서 ‘</a:t>
            </a:r>
            <a:r>
              <a:rPr kumimoji="0" lang="en-US" altLang="ko-KR" sz="1800" b="0" dirty="0"/>
              <a:t>Button’</a:t>
            </a:r>
            <a:r>
              <a:rPr kumimoji="0" lang="ko-KR" altLang="en-US" sz="1800" b="0" dirty="0"/>
              <a:t>을 </a:t>
            </a:r>
            <a:r>
              <a:rPr kumimoji="0" lang="ko-KR" altLang="en-US" sz="1800" b="0" dirty="0" smtClean="0"/>
              <a:t>클릭 ▶ </a:t>
            </a:r>
            <a:r>
              <a:rPr kumimoji="0" lang="ko-KR" altLang="en-US" sz="1800" b="0" dirty="0" err="1" smtClean="0"/>
              <a:t>미리보기</a:t>
            </a:r>
            <a:r>
              <a:rPr kumimoji="0" lang="ko-KR" altLang="en-US" sz="1800" b="0" dirty="0" smtClean="0"/>
              <a:t> </a:t>
            </a:r>
            <a:r>
              <a:rPr kumimoji="0" lang="ko-KR" altLang="en-US" sz="1800" b="0" dirty="0"/>
              <a:t>화면의 좌측 상단에 드래그 </a:t>
            </a:r>
            <a:r>
              <a:rPr kumimoji="0" lang="en-US" altLang="ko-KR" sz="1800" b="0" dirty="0"/>
              <a:t>&amp; </a:t>
            </a:r>
            <a:r>
              <a:rPr kumimoji="0" lang="ko-KR" altLang="en-US" sz="1800" b="0" dirty="0"/>
              <a:t>드롭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70112" y="1846664"/>
            <a:ext cx="4101888" cy="3400615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3040" y="373591"/>
            <a:ext cx="8640960" cy="514052"/>
          </a:xfrm>
        </p:spPr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 dirty="0"/>
              <a:t>구조 분석 ▶ 앱 기능 추가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14310"/>
          <a:stretch/>
        </p:blipFill>
        <p:spPr>
          <a:xfrm>
            <a:off x="4765206" y="1846664"/>
            <a:ext cx="3942763" cy="306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097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1858</TotalTime>
  <Words>2193</Words>
  <Application>Microsoft Office PowerPoint</Application>
  <PresentationFormat>화면 슬라이드 쇼(4:3)</PresentationFormat>
  <Paragraphs>530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70</vt:i4>
      </vt:variant>
    </vt:vector>
  </HeadingPairs>
  <TitlesOfParts>
    <vt:vector size="85" baseType="lpstr">
      <vt:lpstr>HY견명조</vt:lpstr>
      <vt:lpstr>HY나무L</vt:lpstr>
      <vt:lpstr>HY헤드라인M</vt:lpstr>
      <vt:lpstr>굴림</vt:lpstr>
      <vt:lpstr>나눔고딕</vt:lpstr>
      <vt:lpstr>돋움</vt:lpstr>
      <vt:lpstr>맑은 고딕</vt:lpstr>
      <vt:lpstr>휴먼편지체</vt:lpstr>
      <vt:lpstr>Arial</vt:lpstr>
      <vt:lpstr>Bookman Old Style</vt:lpstr>
      <vt:lpstr>Gill Sans MT</vt:lpstr>
      <vt:lpstr>Wingdings</vt:lpstr>
      <vt:lpstr>Wingdings 3</vt:lpstr>
      <vt:lpstr>2_Office 테마</vt:lpstr>
      <vt:lpstr>원본</vt:lpstr>
      <vt:lpstr>안드로이드 스튜디오 화면 </vt:lpstr>
      <vt:lpstr>스튜디오시작과 프로젝트 구성 </vt:lpstr>
      <vt:lpstr>스튜디오시작과 프로젝트 구성 </vt:lpstr>
      <vt:lpstr>스튜디오시작과 프로젝트 구성 </vt:lpstr>
      <vt:lpstr>안드로이드 스튜디오 기초 ▶ 화면 구성</vt:lpstr>
      <vt:lpstr>안드로이드 스튜디오 기초 ▶ 화면 구성</vt:lpstr>
      <vt:lpstr>안드로이드 스튜디오 기초 ▶ 화면 구성</vt:lpstr>
      <vt:lpstr>안드로이드 스튜디오 기초 ▶ 화면 구성</vt:lpstr>
      <vt:lpstr>프로젝트 구조 분석 ▶ 앱 기능 추가</vt:lpstr>
      <vt:lpstr>프로젝트 구조 분석 ▶ AndroidManifest.xml </vt:lpstr>
      <vt:lpstr>프로젝트 구조 분석 ▶ 아이콘 변경 </vt:lpstr>
      <vt:lpstr>첫 프로젝트 시작하기 </vt:lpstr>
      <vt:lpstr>첫 프로젝트 구성 </vt:lpstr>
      <vt:lpstr>안드로이드 애플리케이션 작성</vt:lpstr>
      <vt:lpstr>안드로이드 애플리케이션 작성</vt:lpstr>
      <vt:lpstr>프로젝트의 구성 ▶ BaseApp 프로젝트 구성</vt:lpstr>
      <vt:lpstr>안드로이드 애플리케이션 작성</vt:lpstr>
      <vt:lpstr>안드로이드 애플리케이션 작성</vt:lpstr>
      <vt:lpstr>안드로이드 애플리케이션 작성</vt:lpstr>
      <vt:lpstr>안드로이드 애플리케이션 작성</vt:lpstr>
      <vt:lpstr>안드로이드 애플리케이션 작성 ▶</vt:lpstr>
      <vt:lpstr>안드로이드 애플리케이션 작성</vt:lpstr>
      <vt:lpstr>안드로이드 애플리케이션 작성</vt:lpstr>
      <vt:lpstr>안드로이드 애플리케이션 작성</vt:lpstr>
      <vt:lpstr>상속구조</vt:lpstr>
      <vt:lpstr>재정의한메소드를시스템에서호출하는방법</vt:lpstr>
      <vt:lpstr>안드로이드 애플리케이션 작성</vt:lpstr>
      <vt:lpstr>안드로이드 애플리케이션 작성 ▶ 표준 틀</vt:lpstr>
      <vt:lpstr>안드로이드 애플리케이션 작성 ▶ 표준 틀</vt:lpstr>
      <vt:lpstr>안드로이드 애플리케이션 작성</vt:lpstr>
      <vt:lpstr>3. 안드로이드 애플리케이션</vt:lpstr>
      <vt:lpstr>3. 안드로이드 애플리케이션 작성</vt:lpstr>
      <vt:lpstr>안드로이드 애플리케이션 작성</vt:lpstr>
      <vt:lpstr>Xml 에서 클릭 이벤트 부여하기  </vt:lpstr>
      <vt:lpstr>뷰</vt:lpstr>
      <vt:lpstr>뷰의 개요 ▶ 뷰와 뷰그룹</vt:lpstr>
      <vt:lpstr>뷰의 개요 ▶ 뷰와 뷰그룹</vt:lpstr>
      <vt:lpstr>뷰와뷰그룹의정의</vt:lpstr>
      <vt:lpstr>뷰의 개요 ▶ 뷰와 뷰그룹</vt:lpstr>
      <vt:lpstr>1. 뷰의 개요 ▶ View 클래스의 XML 속성</vt:lpstr>
      <vt:lpstr>뷰의 개요 ▶ View 클래스의 XML 속성</vt:lpstr>
      <vt:lpstr>뷰의 개요 ▶ View 클래스의 XML 속성</vt:lpstr>
      <vt:lpstr>뷰의 개요 ▶ View 클래스의 XML 속성</vt:lpstr>
      <vt:lpstr>뷰의 개요 ▶ View 클래스의 XML 속성</vt:lpstr>
      <vt:lpstr>기본 위젯 다루기 ▶ 텍스트뷰</vt:lpstr>
      <vt:lpstr>기본 위젯 다루기 ▶ 텍스트뷰</vt:lpstr>
      <vt:lpstr>실습 :  기본 위젯 다루기 ▶ Java 코드로 XML 속성 설정</vt:lpstr>
      <vt:lpstr>실습  : 기본 위젯 다루기 ▶ Java 코드로 XML 속성 설정</vt:lpstr>
      <vt:lpstr>기본 위젯 다루기 ▶ 버튼과 에디트텍스트</vt:lpstr>
      <vt:lpstr>기본 위젯 다루기 ▶ 버튼과 에디트텍스트</vt:lpstr>
      <vt:lpstr>기본 위젯 다루기 ▶ 버튼과 에디트텍스트</vt:lpstr>
      <vt:lpstr>실습 : 기본 위젯 다루기 ▶ 버튼과 에디트텍스트</vt:lpstr>
      <vt:lpstr>실습 : 기본 위젯 다루기 ▶ 버튼과 에디트텍스트</vt:lpstr>
      <vt:lpstr>실습 : 기본 위젯 다루기 ▶ 버튼과 에디트텍스트</vt:lpstr>
      <vt:lpstr>실습 : 기본 위젯 다루기 ▶ 버튼과 에디트텍스트</vt:lpstr>
      <vt:lpstr>실습 : 기본 위젯 다루기 ▶ 버튼과 에디트텍스트</vt:lpstr>
      <vt:lpstr>실습 : 기본 위젯 다루기 ▶ 버튼과 에디트텍스트</vt:lpstr>
      <vt:lpstr>실습 : 기본 위젯 다루기 ▶ 수정해보기 </vt:lpstr>
      <vt:lpstr>기본 위젯 활용하기 ▶ 컴파운드버튼</vt:lpstr>
      <vt:lpstr>기본 위젯 활용하기 ▶ 컴파운드버튼</vt:lpstr>
      <vt:lpstr>기본 위젯 활용하기 ▶ 컴파운드버튼</vt:lpstr>
      <vt:lpstr>기본 위젯 활용하기 ▶ 이미지뷰와 이미지버튼</vt:lpstr>
      <vt:lpstr>기본 위젯 활용하기 ▶ 이미지뷰와 이미지버튼</vt:lpstr>
      <vt:lpstr>실습 : 기본 위젯 활용하기 ▶ 이미지뷰와 이미지버튼</vt:lpstr>
      <vt:lpstr>실습 : 기본 위젯 활용하기 ▶ 이미지뷰와 이미지버튼</vt:lpstr>
      <vt:lpstr>실습 : 기본 위젯 활용하기 ▶ 이미지뷰와 이미지버튼</vt:lpstr>
      <vt:lpstr>실습 : 기본 위젯 활용하기 ▶ 이미지뷰와 이미지버튼</vt:lpstr>
      <vt:lpstr>실습 : 기본 위젯 활용하기 ▶ 이미지뷰와 이미지버튼</vt:lpstr>
      <vt:lpstr>실습 : 기본 위젯 활용하기 ▶ 이미지뷰와 이미지버튼</vt:lpstr>
      <vt:lpstr>실습 : 기본 위젯 활용하기 ▶ 이미지뷰와 이미지버튼(수정)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amiga</dc:creator>
  <cp:lastModifiedBy>103_03</cp:lastModifiedBy>
  <cp:revision>241</cp:revision>
  <dcterms:created xsi:type="dcterms:W3CDTF">2017-01-09T05:29:11Z</dcterms:created>
  <dcterms:modified xsi:type="dcterms:W3CDTF">2018-03-30T02:07:49Z</dcterms:modified>
</cp:coreProperties>
</file>